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handoutMasterIdLst>
    <p:handoutMasterId r:id="rId14"/>
  </p:handoutMasterIdLst>
  <p:sldIdLst>
    <p:sldId id="256" r:id="rId2"/>
    <p:sldId id="591" r:id="rId3"/>
    <p:sldId id="592" r:id="rId4"/>
    <p:sldId id="268" r:id="rId5"/>
    <p:sldId id="270" r:id="rId6"/>
    <p:sldId id="271" r:id="rId7"/>
    <p:sldId id="274" r:id="rId8"/>
    <p:sldId id="593" r:id="rId9"/>
    <p:sldId id="275" r:id="rId10"/>
    <p:sldId id="589" r:id="rId11"/>
    <p:sldId id="276" r:id="rId12"/>
    <p:sldId id="590" r:id="rId13"/>
  </p:sldIdLst>
  <p:sldSz cx="9144000" cy="6858000" type="screen4x3"/>
  <p:notesSz cx="6858000" cy="9144000"/>
  <p:custShowLst>
    <p:custShow name="transparency 1" id="0">
      <p:sldLst/>
    </p:custShow>
    <p:custShow name="transparency 2" id="1">
      <p:sldLst/>
    </p:custShow>
    <p:custShow name="transparency 3" id="2">
      <p:sldLst/>
    </p:custShow>
    <p:custShow name="transparency 4" id="3">
      <p:sldLst/>
    </p:custShow>
    <p:custShow name="transparency 5" id="4">
      <p:sldLst/>
    </p:custShow>
    <p:custShow name="transparency 6" id="5">
      <p:sldLst/>
    </p:custShow>
    <p:custShow name="transparency 7" id="6">
      <p:sldLst/>
    </p:custShow>
    <p:custShow name="transparency 8" id="7">
      <p:sldLst/>
    </p:custShow>
    <p:custShow name="transparency 9" id="8">
      <p:sldLst/>
    </p:custShow>
    <p:custShow name="dotcom" id="9">
      <p:sldLst/>
    </p:custShow>
  </p:custShowLst>
  <p:custDataLst>
    <p:tags r:id="rId15"/>
  </p:custDataLst>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E"/>
    <a:srgbClr val="00FF00"/>
    <a:srgbClr val="FFCCFF"/>
    <a:srgbClr val="00CCFF"/>
    <a:srgbClr val="FF9900"/>
    <a:srgbClr val="FFEB55"/>
    <a:srgbClr val="5F5F5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02" autoAdjust="0"/>
    <p:restoredTop sz="99119" autoAdjust="0"/>
  </p:normalViewPr>
  <p:slideViewPr>
    <p:cSldViewPr snapToGrid="0">
      <p:cViewPr>
        <p:scale>
          <a:sx n="50" d="100"/>
          <a:sy n="50" d="100"/>
        </p:scale>
        <p:origin x="-1140" y="-594"/>
      </p:cViewPr>
      <p:guideLst>
        <p:guide orient="horz" pos="1006"/>
        <p:guide pos="340"/>
        <p:guide pos="678"/>
        <p:guide pos="287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4171"/>
    </p:cViewPr>
  </p:sorterViewPr>
  <p:notesViewPr>
    <p:cSldViewPr snapToGrid="0">
      <p:cViewPr varScale="1">
        <p:scale>
          <a:sx n="81" d="100"/>
          <a:sy n="81" d="100"/>
        </p:scale>
        <p:origin x="-1998" y="-90"/>
      </p:cViewPr>
      <p:guideLst>
        <p:guide orient="horz" pos="2880"/>
        <p:guide pos="2160"/>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24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3624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3625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3625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2061097-574E-40ED-BE6E-622503482703}" type="slidenum">
              <a:rPr lang="en-US"/>
              <a:pPr>
                <a:defRPr/>
              </a:pPr>
              <a:t>‹#›</a:t>
            </a:fld>
            <a:endParaRPr lang="en-US"/>
          </a:p>
        </p:txBody>
      </p:sp>
    </p:spTree>
    <p:extLst>
      <p:ext uri="{BB962C8B-B14F-4D97-AF65-F5344CB8AC3E}">
        <p14:creationId xmlns:p14="http://schemas.microsoft.com/office/powerpoint/2010/main" val="229325290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486411"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48641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97C9021E-2EAA-4CCC-BA51-3CA224DF44D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9CD32C91-08AE-4C4F-8987-D876467EE7C5}"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09D6529D-171D-4F4F-9FC4-5B0374031CED}"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265F32CD-DBF6-494C-94AE-56CBFC9FAA50}"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03C5A3BE-07B8-4E32-8A08-B8AC37B3D7BD}"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4EFC24E1-C061-4270-90E7-718BAE4B0942}"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9FF9DE4A-9187-4D38-8B23-67CC174F4B30}"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68C1D2FC-890C-4B45-9943-4AB3854F930C}"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4C060EF4-ECD7-44E2-BC6E-922418C88FE8}"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D9E9D3FA-F762-4E3A-82B4-F3F65C749958}"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E7259045-856C-485C-8DFF-0D4EC9BB5A25}"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537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48537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0CCDA25-F95D-440E-8649-D00DD69ED3AB}" type="slidenum">
              <a:rPr lang="en-US"/>
              <a:pPr>
                <a:defRPr/>
              </a:pPr>
              <a:t>‹#›</a:t>
            </a:fld>
            <a:endParaRPr lang="en-US"/>
          </a:p>
        </p:txBody>
      </p:sp>
      <p:grpSp>
        <p:nvGrpSpPr>
          <p:cNvPr id="2052" name="Group 4"/>
          <p:cNvGrpSpPr>
            <a:grpSpLocks/>
          </p:cNvGrpSpPr>
          <p:nvPr/>
        </p:nvGrpSpPr>
        <p:grpSpPr bwMode="auto">
          <a:xfrm>
            <a:off x="0" y="0"/>
            <a:ext cx="9140825" cy="6850063"/>
            <a:chOff x="0" y="0"/>
            <a:chExt cx="5758" cy="4315"/>
          </a:xfrm>
        </p:grpSpPr>
        <p:grpSp>
          <p:nvGrpSpPr>
            <p:cNvPr id="2056" name="Group 5"/>
            <p:cNvGrpSpPr>
              <a:grpSpLocks/>
            </p:cNvGrpSpPr>
            <p:nvPr userDrawn="1"/>
          </p:nvGrpSpPr>
          <p:grpSpPr bwMode="auto">
            <a:xfrm>
              <a:off x="1728" y="2230"/>
              <a:ext cx="4027" cy="2085"/>
              <a:chOff x="1728" y="2230"/>
              <a:chExt cx="4027" cy="2085"/>
            </a:xfrm>
          </p:grpSpPr>
          <p:sp>
            <p:nvSpPr>
              <p:cNvPr id="48538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48538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48538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48538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48538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48538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48538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48538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8539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endParaRPr lang="en-US"/>
          </a:p>
        </p:txBody>
      </p:sp>
      <p:sp>
        <p:nvSpPr>
          <p:cNvPr id="48539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92"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7" name="Text Box 9"/>
          <p:cNvSpPr txBox="1">
            <a:spLocks noChangeArrowheads="1"/>
          </p:cNvSpPr>
          <p:nvPr/>
        </p:nvSpPr>
        <p:spPr bwMode="auto">
          <a:xfrm>
            <a:off x="563563" y="2316163"/>
            <a:ext cx="8108950" cy="701731"/>
          </a:xfrm>
          <a:prstGeom prst="rect">
            <a:avLst/>
          </a:prstGeom>
          <a:noFill/>
          <a:ln w="28575" algn="ctr">
            <a:noFill/>
            <a:miter lim="800000"/>
            <a:headEnd/>
            <a:tailEnd/>
          </a:ln>
          <a:effectLst/>
        </p:spPr>
        <p:txBody>
          <a:bodyPr>
            <a:spAutoFit/>
          </a:bodyPr>
          <a:lstStyle/>
          <a:p>
            <a:pPr algn="ctr" eaLnBrk="1" hangingPunct="1">
              <a:lnSpc>
                <a:spcPct val="90000"/>
              </a:lnSpc>
              <a:spcBef>
                <a:spcPct val="50000"/>
              </a:spcBef>
              <a:spcAft>
                <a:spcPct val="20000"/>
              </a:spcAft>
              <a:buClr>
                <a:srgbClr val="FFFFFF"/>
              </a:buClr>
              <a:defRPr/>
            </a:pPr>
            <a:r>
              <a:rPr lang="en-US" sz="4400" b="1" dirty="0">
                <a:effectLst>
                  <a:outerShdw blurRad="38100" dist="38100" dir="2700000" algn="tl">
                    <a:srgbClr val="000000"/>
                  </a:outerShdw>
                </a:effectLst>
              </a:rPr>
              <a:t>2.1 </a:t>
            </a:r>
            <a:r>
              <a:rPr lang="en-US" sz="4400" b="1" dirty="0" smtClean="0">
                <a:effectLst>
                  <a:outerShdw blurRad="38100" dist="38100" dir="2700000" algn="tl">
                    <a:srgbClr val="000000"/>
                  </a:outerShdw>
                </a:effectLst>
              </a:rPr>
              <a:t>Use Inductive Reasoning</a:t>
            </a:r>
            <a:endParaRPr lang="en-US" sz="4400" b="1" dirty="0">
              <a:effectLst>
                <a:outerShdw blurRad="38100" dist="38100" dir="2700000" algn="tl">
                  <a:srgbClr val="000000"/>
                </a:outerShdw>
              </a:effectLst>
            </a:endParaRP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2291" name="Rectangle 4"/>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12292" name="Rectangle 5"/>
          <p:cNvSpPr>
            <a:spLocks noChangeArrowheads="1"/>
          </p:cNvSpPr>
          <p:nvPr/>
        </p:nvSpPr>
        <p:spPr bwMode="auto">
          <a:xfrm>
            <a:off x="0" y="3067050"/>
            <a:ext cx="9144000" cy="0"/>
          </a:xfrm>
          <a:prstGeom prst="rect">
            <a:avLst/>
          </a:prstGeom>
          <a:noFill/>
          <a:ln w="9525">
            <a:noFill/>
            <a:miter lim="800000"/>
            <a:headEnd/>
            <a:tailEnd/>
          </a:ln>
        </p:spPr>
        <p:txBody>
          <a:bodyPr wrap="none" anchor="ctr">
            <a:spAutoFit/>
          </a:bodyPr>
          <a:lstStyle/>
          <a:p>
            <a:endParaRPr lang="en-US"/>
          </a:p>
        </p:txBody>
      </p:sp>
      <p:sp>
        <p:nvSpPr>
          <p:cNvPr id="404495" name="Text Box 15"/>
          <p:cNvSpPr txBox="1">
            <a:spLocks noChangeArrowheads="1"/>
          </p:cNvSpPr>
          <p:nvPr/>
        </p:nvSpPr>
        <p:spPr bwMode="auto">
          <a:xfrm>
            <a:off x="619125" y="1279525"/>
            <a:ext cx="7831138" cy="473075"/>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a:t>Examine the data in the table. Find two cities such that the population of the first is greater than the population of the second while the unemployment rate of the first is less than the unemployment rate of the second. Shawnee has a greater population than Osage while Shawnee has a lower unemployment rate than Osage.</a:t>
            </a:r>
          </a:p>
        </p:txBody>
      </p:sp>
      <p:sp>
        <p:nvSpPr>
          <p:cNvPr id="404498" name="Rectangle 18"/>
          <p:cNvSpPr>
            <a:spLocks noChangeArrowheads="1"/>
          </p:cNvSpPr>
          <p:nvPr/>
        </p:nvSpPr>
        <p:spPr bwMode="auto">
          <a:xfrm>
            <a:off x="619125" y="4273550"/>
            <a:ext cx="7870825" cy="1406525"/>
          </a:xfrm>
          <a:prstGeom prst="rect">
            <a:avLst/>
          </a:prstGeom>
          <a:noFill/>
          <a:ln w="9525" algn="ctr">
            <a:noFill/>
            <a:miter lim="800000"/>
            <a:headEnd/>
            <a:tailEnd/>
          </a:ln>
        </p:spPr>
        <p:txBody>
          <a:bodyPr>
            <a:spAutoFit/>
          </a:bodyPr>
          <a:lstStyle/>
          <a:p>
            <a:pPr marL="1371600" indent="-1371600" eaLnBrk="1" hangingPunct="1">
              <a:lnSpc>
                <a:spcPct val="90000"/>
              </a:lnSpc>
              <a:spcBef>
                <a:spcPct val="20000"/>
              </a:spcBef>
              <a:spcAft>
                <a:spcPct val="20000"/>
              </a:spcAft>
              <a:buClr>
                <a:srgbClr val="FFFFFF"/>
              </a:buClr>
            </a:pPr>
            <a:r>
              <a:rPr lang="en-US" sz="2400" b="1">
                <a:solidFill>
                  <a:srgbClr val="FFEB55"/>
                </a:solidFill>
              </a:rPr>
              <a:t>Answer:  </a:t>
            </a:r>
            <a:r>
              <a:rPr lang="en-US" sz="2400"/>
              <a:t>Osage has only 10,182 people on its civilian labor force, and it has a higher rate of unemployment than Shawnee, which has 90,254 people on its civilian labor force.</a:t>
            </a:r>
            <a:endParaRPr lang="en-US" sz="2400">
              <a:solidFill>
                <a:srgbClr val="FFEB55"/>
              </a:solidFill>
            </a:endParaRPr>
          </a:p>
        </p:txBody>
      </p:sp>
      <p:sp>
        <p:nvSpPr>
          <p:cNvPr id="404500" name="Rectangle 20"/>
          <p:cNvSpPr>
            <a:spLocks noGrp="1" noRot="1" noChangeArrowheads="1"/>
          </p:cNvSpPr>
          <p:nvPr>
            <p:ph type="title"/>
          </p:nvPr>
        </p:nvSpPr>
        <p:spPr>
          <a:xfrm>
            <a:off x="473075" y="304800"/>
            <a:ext cx="8137525" cy="1431925"/>
          </a:xfrm>
        </p:spPr>
        <p:txBody>
          <a:bodyPr/>
          <a:lstStyle/>
          <a:p>
            <a:pPr algn="l" eaLnBrk="1" hangingPunct="1">
              <a:defRPr/>
            </a:pPr>
            <a:r>
              <a:rPr lang="en-US" smtClean="0"/>
              <a:t>Example 3:</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4495"/>
                                        </p:tgtEl>
                                        <p:attrNameLst>
                                          <p:attrName>style.visibility</p:attrName>
                                        </p:attrNameLst>
                                      </p:cBhvr>
                                      <p:to>
                                        <p:strVal val="visible"/>
                                      </p:to>
                                    </p:set>
                                    <p:animEffect transition="in" filter="wipe(left)">
                                      <p:cBhvr>
                                        <p:cTn id="7" dur="500"/>
                                        <p:tgtEl>
                                          <p:spTgt spid="40449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4498"/>
                                        </p:tgtEl>
                                        <p:attrNameLst>
                                          <p:attrName>style.visibility</p:attrName>
                                        </p:attrNameLst>
                                      </p:cBhvr>
                                      <p:to>
                                        <p:strVal val="visible"/>
                                      </p:to>
                                    </p:set>
                                    <p:animEffect transition="in" filter="wipe(left)">
                                      <p:cBhvr>
                                        <p:cTn id="12" dur="500"/>
                                        <p:tgtEl>
                                          <p:spTgt spid="4044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95" grpId="0"/>
      <p:bldP spid="40449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3315" name="Rectangle 5"/>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13316" name="Rectangle 6"/>
          <p:cNvSpPr>
            <a:spLocks noChangeArrowheads="1"/>
          </p:cNvSpPr>
          <p:nvPr/>
        </p:nvSpPr>
        <p:spPr bwMode="auto">
          <a:xfrm>
            <a:off x="0" y="3067050"/>
            <a:ext cx="9144000" cy="0"/>
          </a:xfrm>
          <a:prstGeom prst="rect">
            <a:avLst/>
          </a:prstGeom>
          <a:noFill/>
          <a:ln w="9525">
            <a:noFill/>
            <a:miter lim="800000"/>
            <a:headEnd/>
            <a:tailEnd/>
          </a:ln>
        </p:spPr>
        <p:txBody>
          <a:bodyPr wrap="none" anchor="ctr">
            <a:spAutoFit/>
          </a:bodyPr>
          <a:lstStyle/>
          <a:p>
            <a:endParaRPr lang="en-US"/>
          </a:p>
        </p:txBody>
      </p:sp>
      <p:sp>
        <p:nvSpPr>
          <p:cNvPr id="26728" name="Text Box 104"/>
          <p:cNvSpPr txBox="1">
            <a:spLocks noChangeArrowheads="1"/>
          </p:cNvSpPr>
          <p:nvPr/>
        </p:nvSpPr>
        <p:spPr bwMode="auto">
          <a:xfrm>
            <a:off x="619125" y="1279525"/>
            <a:ext cx="7831138" cy="473075"/>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b="1">
                <a:solidFill>
                  <a:schemeClr val="folHlink"/>
                </a:solidFill>
              </a:rPr>
              <a:t>DRIVING</a:t>
            </a:r>
            <a:r>
              <a:rPr lang="en-US" sz="2400" b="1">
                <a:solidFill>
                  <a:srgbClr val="FFEB55"/>
                </a:solidFill>
              </a:rPr>
              <a:t>  The table on the next screen shows selected states, the 2000 population of each state, and the number of people per 1000 residents who are licensed drivers in each state. Based on the table, find a counterexample for the following statement. </a:t>
            </a:r>
          </a:p>
          <a:p>
            <a:pPr eaLnBrk="1" hangingPunct="1">
              <a:lnSpc>
                <a:spcPct val="90000"/>
              </a:lnSpc>
              <a:spcBef>
                <a:spcPct val="20000"/>
              </a:spcBef>
              <a:spcAft>
                <a:spcPct val="20000"/>
              </a:spcAft>
              <a:buClr>
                <a:srgbClr val="FFFFFF"/>
              </a:buClr>
              <a:tabLst>
                <a:tab pos="1257300" algn="l"/>
              </a:tabLst>
            </a:pPr>
            <a:r>
              <a:rPr lang="en-US" sz="2400" b="1" i="1">
                <a:solidFill>
                  <a:srgbClr val="FFEB55"/>
                </a:solidFill>
              </a:rPr>
              <a:t>The greater the population of a state, the lower the number of drivers per 1000 residents.</a:t>
            </a:r>
            <a:endParaRPr lang="en-US" sz="2400" b="1">
              <a:solidFill>
                <a:srgbClr val="FFEB55"/>
              </a:solidFill>
            </a:endParaRPr>
          </a:p>
        </p:txBody>
      </p:sp>
      <p:sp>
        <p:nvSpPr>
          <p:cNvPr id="26775" name="Rectangle 151"/>
          <p:cNvSpPr>
            <a:spLocks noGrp="1" noRot="1" noChangeArrowheads="1"/>
          </p:cNvSpPr>
          <p:nvPr>
            <p:ph type="title"/>
          </p:nvPr>
        </p:nvSpPr>
        <p:spPr>
          <a:xfrm>
            <a:off x="471488" y="304800"/>
            <a:ext cx="8139112" cy="1431925"/>
          </a:xfrm>
        </p:spPr>
        <p:txBody>
          <a:bodyPr/>
          <a:lstStyle/>
          <a:p>
            <a:pPr algn="l" eaLnBrk="1" hangingPunct="1">
              <a:defRPr/>
            </a:pPr>
            <a:r>
              <a:rPr lang="en-US" smtClean="0"/>
              <a:t>Your Turn:</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728"/>
                                        </p:tgtEl>
                                        <p:attrNameLst>
                                          <p:attrName>style.visibility</p:attrName>
                                        </p:attrNameLst>
                                      </p:cBhvr>
                                      <p:to>
                                        <p:strVal val="visible"/>
                                      </p:to>
                                    </p:set>
                                    <p:animEffect transition="in" filter="wipe(left)">
                                      <p:cBhvr>
                                        <p:cTn id="7" dur="500"/>
                                        <p:tgtEl>
                                          <p:spTgt spid="267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4339" name="Rectangle 4"/>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14340" name="Rectangle 5"/>
          <p:cNvSpPr>
            <a:spLocks noChangeArrowheads="1"/>
          </p:cNvSpPr>
          <p:nvPr/>
        </p:nvSpPr>
        <p:spPr bwMode="auto">
          <a:xfrm>
            <a:off x="0" y="3067050"/>
            <a:ext cx="9144000" cy="0"/>
          </a:xfrm>
          <a:prstGeom prst="rect">
            <a:avLst/>
          </a:prstGeom>
          <a:noFill/>
          <a:ln w="9525">
            <a:noFill/>
            <a:miter lim="800000"/>
            <a:headEnd/>
            <a:tailEnd/>
          </a:ln>
        </p:spPr>
        <p:txBody>
          <a:bodyPr wrap="none" anchor="ctr">
            <a:spAutoFit/>
          </a:bodyPr>
          <a:lstStyle/>
          <a:p>
            <a:endParaRPr lang="en-US"/>
          </a:p>
        </p:txBody>
      </p:sp>
      <p:graphicFrame>
        <p:nvGraphicFramePr>
          <p:cNvPr id="407567" name="Group 15"/>
          <p:cNvGraphicFramePr>
            <a:graphicFrameLocks noGrp="1"/>
          </p:cNvGraphicFramePr>
          <p:nvPr/>
        </p:nvGraphicFramePr>
        <p:xfrm>
          <a:off x="741363" y="1431925"/>
          <a:ext cx="7286625" cy="3078480"/>
        </p:xfrm>
        <a:graphic>
          <a:graphicData uri="http://schemas.openxmlformats.org/drawingml/2006/table">
            <a:tbl>
              <a:tblPr/>
              <a:tblGrid>
                <a:gridCol w="1995487"/>
                <a:gridCol w="2889250"/>
                <a:gridCol w="2401888"/>
              </a:tblGrid>
              <a:tr h="300038">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rgbClr val="FFEB55"/>
                          </a:solidFill>
                          <a:effectLst>
                            <a:outerShdw blurRad="38100" dist="38100" dir="2700000" algn="tl">
                              <a:srgbClr val="000000"/>
                            </a:outerShdw>
                          </a:effectLst>
                          <a:latin typeface="Garamond" pitchFamily="18" charset="0"/>
                          <a:cs typeface="Times New Roman" pitchFamily="18" charset="0"/>
                        </a:rPr>
                        <a:t>State</a:t>
                      </a:r>
                      <a:endParaRPr kumimoji="0" lang="en-US" sz="2000" b="0" i="0" u="none" strike="noStrike" cap="none" normalizeH="0" baseline="0" smtClean="0">
                        <a:ln>
                          <a:noFill/>
                        </a:ln>
                        <a:solidFill>
                          <a:srgbClr val="FFEB55"/>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rgbClr val="FFEB55"/>
                          </a:solidFill>
                          <a:effectLst>
                            <a:outerShdw blurRad="38100" dist="38100" dir="2700000" algn="tl">
                              <a:srgbClr val="000000"/>
                            </a:outerShdw>
                          </a:effectLst>
                          <a:latin typeface="Garamond" pitchFamily="18" charset="0"/>
                          <a:cs typeface="Times New Roman" pitchFamily="18" charset="0"/>
                        </a:rPr>
                        <a:t>Population</a:t>
                      </a:r>
                      <a:endParaRPr kumimoji="0" lang="en-US" sz="2000" b="0" i="0" u="none" strike="noStrike" cap="none" normalizeH="0" baseline="0" smtClean="0">
                        <a:ln>
                          <a:noFill/>
                        </a:ln>
                        <a:solidFill>
                          <a:srgbClr val="FFEB55"/>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rgbClr val="FFEB55"/>
                          </a:solidFill>
                          <a:effectLst>
                            <a:outerShdw blurRad="38100" dist="38100" dir="2700000" algn="tl">
                              <a:srgbClr val="000000"/>
                            </a:outerShdw>
                          </a:effectLst>
                          <a:latin typeface="Garamond" pitchFamily="18" charset="0"/>
                        </a:rPr>
                        <a:t>Licensed Drivers per 1000</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341313">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Times New Roman" pitchFamily="18" charset="0"/>
                        </a:rPr>
                        <a:t>Alabama</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Times New Roman" pitchFamily="18" charset="0"/>
                        </a:rPr>
                        <a:t>  4,447,100</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792</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27463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Times New Roman" pitchFamily="18" charset="0"/>
                        </a:rPr>
                        <a:t>California</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Times New Roman" pitchFamily="18" charset="0"/>
                        </a:rPr>
                        <a:t>33,871,648</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627</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33178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Texas</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20,851,820</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646</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304800">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Vermont</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608,827</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831</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27463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West Virginia</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1,808,344</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745</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32543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Wisconsin</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5,363,675</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703</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bl>
          </a:graphicData>
        </a:graphic>
      </p:graphicFrame>
      <p:sp>
        <p:nvSpPr>
          <p:cNvPr id="407601" name="Text Box 49"/>
          <p:cNvSpPr txBox="1">
            <a:spLocks noChangeArrowheads="1"/>
          </p:cNvSpPr>
          <p:nvPr/>
        </p:nvSpPr>
        <p:spPr bwMode="auto">
          <a:xfrm rot="-5400000">
            <a:off x="6511132" y="2870994"/>
            <a:ext cx="3262312" cy="228600"/>
          </a:xfrm>
          <a:prstGeom prst="rect">
            <a:avLst/>
          </a:prstGeom>
          <a:noFill/>
          <a:ln w="9525" algn="ctr">
            <a:noFill/>
            <a:miter lim="800000"/>
            <a:headEnd/>
            <a:tailEnd/>
          </a:ln>
        </p:spPr>
        <p:txBody>
          <a:bodyPr>
            <a:spAutoFit/>
          </a:bodyPr>
          <a:lstStyle/>
          <a:p>
            <a:pPr eaLnBrk="1" hangingPunct="1">
              <a:lnSpc>
                <a:spcPct val="90000"/>
              </a:lnSpc>
              <a:spcBef>
                <a:spcPct val="50000"/>
              </a:spcBef>
              <a:spcAft>
                <a:spcPct val="20000"/>
              </a:spcAft>
              <a:buClr>
                <a:srgbClr val="FFFFFF"/>
              </a:buClr>
            </a:pPr>
            <a:r>
              <a:rPr lang="en-US" sz="1000" b="1"/>
              <a:t>Source:</a:t>
            </a:r>
            <a:r>
              <a:rPr lang="en-US" sz="1000"/>
              <a:t> The World Almanac and Book of Facts 2003</a:t>
            </a:r>
            <a:endParaRPr lang="en-US" sz="1000" b="1"/>
          </a:p>
        </p:txBody>
      </p:sp>
      <p:sp>
        <p:nvSpPr>
          <p:cNvPr id="407602" name="Rectangle 50"/>
          <p:cNvSpPr>
            <a:spLocks noChangeArrowheads="1"/>
          </p:cNvSpPr>
          <p:nvPr/>
        </p:nvSpPr>
        <p:spPr bwMode="auto">
          <a:xfrm>
            <a:off x="619125" y="4797425"/>
            <a:ext cx="7870825" cy="1077913"/>
          </a:xfrm>
          <a:prstGeom prst="rect">
            <a:avLst/>
          </a:prstGeom>
          <a:noFill/>
          <a:ln w="9525" algn="ctr">
            <a:noFill/>
            <a:miter lim="800000"/>
            <a:headEnd/>
            <a:tailEnd/>
          </a:ln>
        </p:spPr>
        <p:txBody>
          <a:bodyPr>
            <a:spAutoFit/>
          </a:bodyPr>
          <a:lstStyle/>
          <a:p>
            <a:pPr marL="1371600" indent="-1371600" eaLnBrk="1" hangingPunct="1">
              <a:lnSpc>
                <a:spcPct val="90000"/>
              </a:lnSpc>
              <a:spcBef>
                <a:spcPct val="20000"/>
              </a:spcBef>
              <a:spcAft>
                <a:spcPct val="20000"/>
              </a:spcAft>
              <a:buClr>
                <a:srgbClr val="FFFFFF"/>
              </a:buClr>
            </a:pPr>
            <a:r>
              <a:rPr lang="en-US" sz="2400" b="1">
                <a:solidFill>
                  <a:srgbClr val="FFEB55"/>
                </a:solidFill>
              </a:rPr>
              <a:t>Answer:  </a:t>
            </a:r>
            <a:r>
              <a:rPr lang="en-US" sz="2400"/>
              <a:t>Alabama has a greater population than West Virginia, and it has more drivers per 1000 than West Virginia.</a:t>
            </a:r>
            <a:endParaRPr lang="en-US" sz="2400">
              <a:solidFill>
                <a:srgbClr val="FFEB55"/>
              </a:solidFill>
            </a:endParaRPr>
          </a:p>
        </p:txBody>
      </p:sp>
      <p:sp>
        <p:nvSpPr>
          <p:cNvPr id="407603" name="Rectangle 51"/>
          <p:cNvSpPr>
            <a:spLocks noGrp="1" noRot="1" noChangeArrowheads="1"/>
          </p:cNvSpPr>
          <p:nvPr>
            <p:ph type="title"/>
          </p:nvPr>
        </p:nvSpPr>
        <p:spPr>
          <a:xfrm>
            <a:off x="457200" y="304800"/>
            <a:ext cx="8153400" cy="1431925"/>
          </a:xfrm>
        </p:spPr>
        <p:txBody>
          <a:bodyPr/>
          <a:lstStyle/>
          <a:p>
            <a:pPr algn="l" eaLnBrk="1" hangingPunct="1">
              <a:defRPr/>
            </a:pPr>
            <a:r>
              <a:rPr lang="en-US" smtClean="0"/>
              <a:t>Your Turn:</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07567"/>
                                        </p:tgtEl>
                                        <p:attrNameLst>
                                          <p:attrName>style.visibility</p:attrName>
                                        </p:attrNameLst>
                                      </p:cBhvr>
                                      <p:to>
                                        <p:strVal val="visible"/>
                                      </p:to>
                                    </p:set>
                                    <p:animEffect transition="in" filter="wipe(left)">
                                      <p:cBhvr>
                                        <p:cTn id="7" dur="500"/>
                                        <p:tgtEl>
                                          <p:spTgt spid="40756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7601"/>
                                        </p:tgtEl>
                                        <p:attrNameLst>
                                          <p:attrName>style.visibility</p:attrName>
                                        </p:attrNameLst>
                                      </p:cBhvr>
                                      <p:to>
                                        <p:strVal val="visible"/>
                                      </p:to>
                                    </p:set>
                                    <p:animEffect transition="in" filter="wipe(left)">
                                      <p:cBhvr>
                                        <p:cTn id="11" dur="500"/>
                                        <p:tgtEl>
                                          <p:spTgt spid="40760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07602"/>
                                        </p:tgtEl>
                                        <p:attrNameLst>
                                          <p:attrName>style.visibility</p:attrName>
                                        </p:attrNameLst>
                                      </p:cBhvr>
                                      <p:to>
                                        <p:strVal val="visible"/>
                                      </p:to>
                                    </p:set>
                                    <p:animEffect transition="in" filter="wipe(left)">
                                      <p:cBhvr>
                                        <p:cTn id="16" dur="500"/>
                                        <p:tgtEl>
                                          <p:spTgt spid="407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7601" grpId="0"/>
      <p:bldP spid="40760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2"/>
          <p:cNvSpPr>
            <a:spLocks noGrp="1" noRot="1" noChangeArrowheads="1"/>
          </p:cNvSpPr>
          <p:nvPr>
            <p:ph type="title"/>
          </p:nvPr>
        </p:nvSpPr>
        <p:spPr/>
        <p:txBody>
          <a:bodyPr/>
          <a:lstStyle/>
          <a:p>
            <a:pPr eaLnBrk="1" hangingPunct="1">
              <a:defRPr/>
            </a:pPr>
            <a:r>
              <a:rPr lang="en-US" smtClean="0"/>
              <a:t>Objectives</a:t>
            </a:r>
          </a:p>
        </p:txBody>
      </p:sp>
      <p:sp>
        <p:nvSpPr>
          <p:cNvPr id="458755" name="Rectangle 3"/>
          <p:cNvSpPr>
            <a:spLocks noGrp="1" noChangeArrowheads="1"/>
          </p:cNvSpPr>
          <p:nvPr>
            <p:ph type="body" idx="1"/>
          </p:nvPr>
        </p:nvSpPr>
        <p:spPr/>
        <p:txBody>
          <a:bodyPr/>
          <a:lstStyle/>
          <a:p>
            <a:pPr eaLnBrk="1" hangingPunct="1">
              <a:defRPr/>
            </a:pPr>
            <a:r>
              <a:rPr lang="en-US" smtClean="0"/>
              <a:t>Make conjectures based on inductive reasoning</a:t>
            </a:r>
          </a:p>
          <a:p>
            <a:pPr eaLnBrk="1" hangingPunct="1">
              <a:defRPr/>
            </a:pPr>
            <a:r>
              <a:rPr lang="en-US" smtClean="0"/>
              <a:t>Find counterexamples</a:t>
            </a:r>
          </a:p>
          <a:p>
            <a:pPr eaLnBrk="1" hangingPunct="1">
              <a:buFont typeface="Wingdings" pitchFamily="2" charset="2"/>
              <a:buNone/>
              <a:defRPr/>
            </a:pP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58755">
                                            <p:txEl>
                                              <p:pRg st="0" end="0"/>
                                            </p:txEl>
                                          </p:spTgt>
                                        </p:tgtEl>
                                        <p:attrNameLst>
                                          <p:attrName>style.visibility</p:attrName>
                                        </p:attrNameLst>
                                      </p:cBhvr>
                                      <p:to>
                                        <p:strVal val="visible"/>
                                      </p:to>
                                    </p:set>
                                    <p:animEffect transition="in" filter="dissolve">
                                      <p:cBhvr>
                                        <p:cTn id="7" dur="500"/>
                                        <p:tgtEl>
                                          <p:spTgt spid="458755">
                                            <p:txEl>
                                              <p:pRg st="0" end="0"/>
                                            </p:txEl>
                                          </p:spTgt>
                                        </p:tgtEl>
                                      </p:cBhvr>
                                    </p:animEffect>
                                  </p:childTnLst>
                                </p:cTn>
                              </p:par>
                            </p:childTnLst>
                          </p:cTn>
                        </p:par>
                        <p:par>
                          <p:cTn id="8" fill="hold">
                            <p:stCondLst>
                              <p:cond delay="500"/>
                            </p:stCondLst>
                            <p:childTnLst>
                              <p:par>
                                <p:cTn id="9" presetID="9" presetClass="entr" presetSubtype="0" fill="hold" nodeType="afterEffect">
                                  <p:stCondLst>
                                    <p:cond delay="2000"/>
                                  </p:stCondLst>
                                  <p:childTnLst>
                                    <p:set>
                                      <p:cBhvr>
                                        <p:cTn id="10" dur="1" fill="hold">
                                          <p:stCondLst>
                                            <p:cond delay="0"/>
                                          </p:stCondLst>
                                        </p:cTn>
                                        <p:tgtEl>
                                          <p:spTgt spid="458755">
                                            <p:txEl>
                                              <p:pRg st="1" end="1"/>
                                            </p:txEl>
                                          </p:spTgt>
                                        </p:tgtEl>
                                        <p:attrNameLst>
                                          <p:attrName>style.visibility</p:attrName>
                                        </p:attrNameLst>
                                      </p:cBhvr>
                                      <p:to>
                                        <p:strVal val="visible"/>
                                      </p:to>
                                    </p:set>
                                    <p:animEffect transition="in" filter="dissolve">
                                      <p:cBhvr>
                                        <p:cTn id="11" dur="500"/>
                                        <p:tgtEl>
                                          <p:spTgt spid="45875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2"/>
          <p:cNvSpPr>
            <a:spLocks noGrp="1" noRot="1" noChangeArrowheads="1"/>
          </p:cNvSpPr>
          <p:nvPr>
            <p:ph type="title"/>
          </p:nvPr>
        </p:nvSpPr>
        <p:spPr/>
        <p:txBody>
          <a:bodyPr/>
          <a:lstStyle/>
          <a:p>
            <a:pPr eaLnBrk="1" hangingPunct="1">
              <a:defRPr/>
            </a:pPr>
            <a:r>
              <a:rPr lang="en-US" smtClean="0"/>
              <a:t>Making Conjectures</a:t>
            </a:r>
          </a:p>
        </p:txBody>
      </p:sp>
      <p:sp>
        <p:nvSpPr>
          <p:cNvPr id="459779" name="Rectangle 3"/>
          <p:cNvSpPr>
            <a:spLocks noGrp="1" noChangeArrowheads="1"/>
          </p:cNvSpPr>
          <p:nvPr>
            <p:ph type="body" idx="1"/>
          </p:nvPr>
        </p:nvSpPr>
        <p:spPr/>
        <p:txBody>
          <a:bodyPr/>
          <a:lstStyle/>
          <a:p>
            <a:pPr eaLnBrk="1" hangingPunct="1">
              <a:lnSpc>
                <a:spcPct val="90000"/>
              </a:lnSpc>
              <a:defRPr/>
            </a:pPr>
            <a:r>
              <a:rPr lang="en-US" b="1" i="1" dirty="0" smtClean="0">
                <a:solidFill>
                  <a:srgbClr val="FFEB55"/>
                </a:solidFill>
              </a:rPr>
              <a:t>Conjecture</a:t>
            </a:r>
            <a:r>
              <a:rPr lang="en-US" b="1" dirty="0" smtClean="0"/>
              <a:t> </a:t>
            </a:r>
            <a:r>
              <a:rPr lang="en-US" dirty="0" smtClean="0"/>
              <a:t>– an unproven statement based on observations; an educated guess based on known information</a:t>
            </a:r>
            <a:br>
              <a:rPr lang="en-US" dirty="0" smtClean="0"/>
            </a:br>
            <a:endParaRPr lang="en-US" dirty="0" smtClean="0"/>
          </a:p>
          <a:p>
            <a:pPr eaLnBrk="1" hangingPunct="1">
              <a:lnSpc>
                <a:spcPct val="90000"/>
              </a:lnSpc>
              <a:defRPr/>
            </a:pPr>
            <a:r>
              <a:rPr lang="en-US" b="1" i="1" dirty="0" smtClean="0">
                <a:solidFill>
                  <a:srgbClr val="FFEB55"/>
                </a:solidFill>
              </a:rPr>
              <a:t>Inductive Reasoning</a:t>
            </a:r>
            <a:r>
              <a:rPr lang="en-US" dirty="0" smtClean="0"/>
              <a:t> – using a number of specific examples to arrive at a plausible generalization or prediction; finding a pattern to create a conjecture</a:t>
            </a:r>
            <a:br>
              <a:rPr lang="en-US" dirty="0" smtClean="0"/>
            </a:br>
            <a:endParaRPr lang="en-US" dirty="0" smtClean="0"/>
          </a:p>
          <a:p>
            <a:pPr eaLnBrk="1" hangingPunct="1">
              <a:lnSpc>
                <a:spcPct val="90000"/>
              </a:lnSpc>
              <a:defRPr/>
            </a:pPr>
            <a:r>
              <a:rPr lang="en-US" dirty="0" smtClean="0"/>
              <a:t>We use inductive reasoning to create a conjecture.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59779">
                                            <p:txEl>
                                              <p:pRg st="0" end="0"/>
                                            </p:txEl>
                                          </p:spTgt>
                                        </p:tgtEl>
                                        <p:attrNameLst>
                                          <p:attrName>style.visibility</p:attrName>
                                        </p:attrNameLst>
                                      </p:cBhvr>
                                      <p:to>
                                        <p:strVal val="visible"/>
                                      </p:to>
                                    </p:set>
                                    <p:animEffect transition="in" filter="fade">
                                      <p:cBhvr>
                                        <p:cTn id="7" dur="1000"/>
                                        <p:tgtEl>
                                          <p:spTgt spid="459779">
                                            <p:txEl>
                                              <p:pRg st="0" end="0"/>
                                            </p:txEl>
                                          </p:spTgt>
                                        </p:tgtEl>
                                      </p:cBhvr>
                                    </p:animEffect>
                                    <p:anim calcmode="lin" valueType="num">
                                      <p:cBhvr>
                                        <p:cTn id="8" dur="1000" fill="hold"/>
                                        <p:tgtEl>
                                          <p:spTgt spid="45977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5977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59779">
                                            <p:txEl>
                                              <p:pRg st="1" end="1"/>
                                            </p:txEl>
                                          </p:spTgt>
                                        </p:tgtEl>
                                        <p:attrNameLst>
                                          <p:attrName>style.visibility</p:attrName>
                                        </p:attrNameLst>
                                      </p:cBhvr>
                                      <p:to>
                                        <p:strVal val="visible"/>
                                      </p:to>
                                    </p:set>
                                    <p:animEffect transition="in" filter="fade">
                                      <p:cBhvr>
                                        <p:cTn id="14" dur="1000"/>
                                        <p:tgtEl>
                                          <p:spTgt spid="459779">
                                            <p:txEl>
                                              <p:pRg st="1" end="1"/>
                                            </p:txEl>
                                          </p:spTgt>
                                        </p:tgtEl>
                                      </p:cBhvr>
                                    </p:animEffect>
                                    <p:anim calcmode="lin" valueType="num">
                                      <p:cBhvr>
                                        <p:cTn id="15" dur="1000" fill="hold"/>
                                        <p:tgtEl>
                                          <p:spTgt spid="45977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5977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459779">
                                            <p:txEl>
                                              <p:pRg st="2" end="2"/>
                                            </p:txEl>
                                          </p:spTgt>
                                        </p:tgtEl>
                                        <p:attrNameLst>
                                          <p:attrName>style.visibility</p:attrName>
                                        </p:attrNameLst>
                                      </p:cBhvr>
                                      <p:to>
                                        <p:strVal val="visible"/>
                                      </p:to>
                                    </p:set>
                                    <p:animEffect transition="in" filter="fade">
                                      <p:cBhvr>
                                        <p:cTn id="21" dur="1000"/>
                                        <p:tgtEl>
                                          <p:spTgt spid="459779">
                                            <p:txEl>
                                              <p:pRg st="2" end="2"/>
                                            </p:txEl>
                                          </p:spTgt>
                                        </p:tgtEl>
                                      </p:cBhvr>
                                    </p:animEffect>
                                    <p:anim calcmode="lin" valueType="num">
                                      <p:cBhvr>
                                        <p:cTn id="22" dur="1000" fill="hold"/>
                                        <p:tgtEl>
                                          <p:spTgt spid="45977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5977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028" name="Rectangle 5"/>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1029" name="Rectangle 7"/>
          <p:cNvSpPr>
            <a:spLocks noChangeArrowheads="1"/>
          </p:cNvSpPr>
          <p:nvPr/>
        </p:nvSpPr>
        <p:spPr bwMode="auto">
          <a:xfrm>
            <a:off x="0" y="3067050"/>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6" name="Object 73"/>
          <p:cNvGraphicFramePr>
            <a:graphicFrameLocks noChangeAspect="1"/>
          </p:cNvGraphicFramePr>
          <p:nvPr/>
        </p:nvGraphicFramePr>
        <p:xfrm>
          <a:off x="0" y="0"/>
          <a:ext cx="914400" cy="596900"/>
        </p:xfrm>
        <a:graphic>
          <a:graphicData uri="http://schemas.openxmlformats.org/presentationml/2006/ole">
            <mc:AlternateContent xmlns:mc="http://schemas.openxmlformats.org/markup-compatibility/2006">
              <mc:Choice xmlns:v="urn:schemas-microsoft-com:vml" Requires="v">
                <p:oleObj spid="_x0000_s1028" name="Equation" r:id="rId3" imgW="914400" imgH="596880" progId="Equation.DSMT4">
                  <p:embed/>
                </p:oleObj>
              </mc:Choice>
              <mc:Fallback>
                <p:oleObj name="Equation" r:id="rId3" imgW="914400" imgH="596880" progId="Equation.DSMT4">
                  <p:embed/>
                  <p:pic>
                    <p:nvPicPr>
                      <p:cNvPr id="0" name="Object 7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 cy="596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545" name="Text Box 113"/>
          <p:cNvSpPr txBox="1">
            <a:spLocks noChangeArrowheads="1"/>
          </p:cNvSpPr>
          <p:nvPr/>
        </p:nvSpPr>
        <p:spPr bwMode="auto">
          <a:xfrm>
            <a:off x="619125" y="1279525"/>
            <a:ext cx="7831138" cy="473075"/>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b="1">
                <a:solidFill>
                  <a:srgbClr val="FFEB55"/>
                </a:solidFill>
              </a:rPr>
              <a:t>Make a conjecture about the next number based on the pattern.</a:t>
            </a:r>
          </a:p>
          <a:p>
            <a:pPr eaLnBrk="1" hangingPunct="1">
              <a:lnSpc>
                <a:spcPct val="90000"/>
              </a:lnSpc>
              <a:spcBef>
                <a:spcPct val="20000"/>
              </a:spcBef>
              <a:spcAft>
                <a:spcPct val="20000"/>
              </a:spcAft>
              <a:buClr>
                <a:srgbClr val="FFFFFF"/>
              </a:buClr>
              <a:tabLst>
                <a:tab pos="1257300" algn="l"/>
              </a:tabLst>
            </a:pPr>
            <a:r>
              <a:rPr lang="en-US" sz="2400">
                <a:solidFill>
                  <a:srgbClr val="FFEB55"/>
                </a:solidFill>
              </a:rPr>
              <a:t>2, 4, 12, 48, 240</a:t>
            </a:r>
          </a:p>
        </p:txBody>
      </p:sp>
      <p:sp>
        <p:nvSpPr>
          <p:cNvPr id="18546" name="Rectangle 114"/>
          <p:cNvSpPr>
            <a:spLocks noChangeArrowheads="1"/>
          </p:cNvSpPr>
          <p:nvPr/>
        </p:nvSpPr>
        <p:spPr bwMode="auto">
          <a:xfrm>
            <a:off x="619125" y="5811838"/>
            <a:ext cx="2235200" cy="420687"/>
          </a:xfrm>
          <a:prstGeom prst="rect">
            <a:avLst/>
          </a:prstGeom>
          <a:noFill/>
          <a:ln w="9525" algn="ctr">
            <a:noFill/>
            <a:miter lim="800000"/>
            <a:headEnd/>
            <a:tailEnd/>
          </a:ln>
        </p:spPr>
        <p:txBody>
          <a:bodyPr wrap="none">
            <a:spAutoFit/>
          </a:bodyPr>
          <a:lstStyle/>
          <a:p>
            <a:pPr eaLnBrk="1" hangingPunct="1">
              <a:lnSpc>
                <a:spcPct val="90000"/>
              </a:lnSpc>
              <a:spcBef>
                <a:spcPct val="20000"/>
              </a:spcBef>
              <a:spcAft>
                <a:spcPct val="20000"/>
              </a:spcAft>
              <a:buClr>
                <a:srgbClr val="FFFFFF"/>
              </a:buClr>
            </a:pPr>
            <a:r>
              <a:rPr lang="en-US" sz="2400" b="1">
                <a:solidFill>
                  <a:srgbClr val="FFEB55"/>
                </a:solidFill>
              </a:rPr>
              <a:t>Answer:  </a:t>
            </a:r>
            <a:r>
              <a:rPr lang="en-US" sz="2400"/>
              <a:t>1440</a:t>
            </a:r>
            <a:endParaRPr lang="en-US" sz="2400" b="1">
              <a:solidFill>
                <a:srgbClr val="FFEB55"/>
              </a:solidFill>
            </a:endParaRPr>
          </a:p>
        </p:txBody>
      </p:sp>
      <p:sp>
        <p:nvSpPr>
          <p:cNvPr id="18547" name="Text Box 115"/>
          <p:cNvSpPr txBox="1">
            <a:spLocks noChangeArrowheads="1"/>
          </p:cNvSpPr>
          <p:nvPr/>
        </p:nvSpPr>
        <p:spPr bwMode="auto">
          <a:xfrm>
            <a:off x="619125" y="2565400"/>
            <a:ext cx="7831138" cy="473075"/>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b="1">
                <a:solidFill>
                  <a:schemeClr val="folHlink"/>
                </a:solidFill>
              </a:rPr>
              <a:t>Find a pattern:</a:t>
            </a:r>
          </a:p>
        </p:txBody>
      </p:sp>
      <p:sp>
        <p:nvSpPr>
          <p:cNvPr id="18548" name="Text Box 116"/>
          <p:cNvSpPr txBox="1">
            <a:spLocks noChangeArrowheads="1"/>
          </p:cNvSpPr>
          <p:nvPr/>
        </p:nvSpPr>
        <p:spPr bwMode="auto">
          <a:xfrm>
            <a:off x="619125" y="3035300"/>
            <a:ext cx="7831138" cy="473075"/>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a:t>2            	4             12             48             240</a:t>
            </a:r>
          </a:p>
        </p:txBody>
      </p:sp>
      <p:sp>
        <p:nvSpPr>
          <p:cNvPr id="1034" name="Text Box 123"/>
          <p:cNvSpPr txBox="1">
            <a:spLocks noChangeArrowheads="1"/>
          </p:cNvSpPr>
          <p:nvPr/>
        </p:nvSpPr>
        <p:spPr bwMode="auto">
          <a:xfrm>
            <a:off x="1384300" y="4119563"/>
            <a:ext cx="5645150" cy="420687"/>
          </a:xfrm>
          <a:prstGeom prst="rect">
            <a:avLst/>
          </a:prstGeom>
          <a:noFill/>
          <a:ln w="9525" algn="ctr">
            <a:noFill/>
            <a:miter lim="800000"/>
            <a:headEnd/>
            <a:tailEnd/>
          </a:ln>
        </p:spPr>
        <p:txBody>
          <a:bodyPr>
            <a:spAutoFit/>
          </a:bodyPr>
          <a:lstStyle/>
          <a:p>
            <a:pPr eaLnBrk="1" hangingPunct="1">
              <a:lnSpc>
                <a:spcPct val="90000"/>
              </a:lnSpc>
              <a:spcBef>
                <a:spcPct val="50000"/>
              </a:spcBef>
              <a:spcAft>
                <a:spcPct val="20000"/>
              </a:spcAft>
              <a:buClr>
                <a:srgbClr val="FFFFFF"/>
              </a:buClr>
            </a:pPr>
            <a:endParaRPr lang="en-US" sz="2400"/>
          </a:p>
        </p:txBody>
      </p:sp>
      <p:grpSp>
        <p:nvGrpSpPr>
          <p:cNvPr id="2" name="Group 134"/>
          <p:cNvGrpSpPr>
            <a:grpSpLocks/>
          </p:cNvGrpSpPr>
          <p:nvPr/>
        </p:nvGrpSpPr>
        <p:grpSpPr bwMode="auto">
          <a:xfrm>
            <a:off x="808038" y="3352800"/>
            <a:ext cx="1190625" cy="920750"/>
            <a:chOff x="509" y="2015"/>
            <a:chExt cx="750" cy="580"/>
          </a:xfrm>
        </p:grpSpPr>
        <p:sp>
          <p:nvSpPr>
            <p:cNvPr id="1050" name="Freeform 119"/>
            <p:cNvSpPr>
              <a:spLocks/>
            </p:cNvSpPr>
            <p:nvPr/>
          </p:nvSpPr>
          <p:spPr bwMode="auto">
            <a:xfrm rot="-134226">
              <a:off x="509" y="2015"/>
              <a:ext cx="750" cy="254"/>
            </a:xfrm>
            <a:custGeom>
              <a:avLst/>
              <a:gdLst>
                <a:gd name="T0" fmla="*/ 0 w 726"/>
                <a:gd name="T1" fmla="*/ 0 h 229"/>
                <a:gd name="T2" fmla="*/ 400 w 726"/>
                <a:gd name="T3" fmla="*/ 248 h 229"/>
                <a:gd name="T4" fmla="*/ 750 w 726"/>
                <a:gd name="T5" fmla="*/ 31 h 229"/>
                <a:gd name="T6" fmla="*/ 0 60000 65536"/>
                <a:gd name="T7" fmla="*/ 0 60000 65536"/>
                <a:gd name="T8" fmla="*/ 0 60000 65536"/>
                <a:gd name="T9" fmla="*/ 0 w 726"/>
                <a:gd name="T10" fmla="*/ 0 h 229"/>
                <a:gd name="T11" fmla="*/ 726 w 726"/>
                <a:gd name="T12" fmla="*/ 229 h 229"/>
              </a:gdLst>
              <a:ahLst/>
              <a:cxnLst>
                <a:cxn ang="T6">
                  <a:pos x="T0" y="T1"/>
                </a:cxn>
                <a:cxn ang="T7">
                  <a:pos x="T2" y="T3"/>
                </a:cxn>
                <a:cxn ang="T8">
                  <a:pos x="T4" y="T5"/>
                </a:cxn>
              </a:cxnLst>
              <a:rect l="T9" t="T10" r="T11" b="T12"/>
              <a:pathLst>
                <a:path w="726" h="229">
                  <a:moveTo>
                    <a:pt x="0" y="0"/>
                  </a:moveTo>
                  <a:cubicBezTo>
                    <a:pt x="133" y="109"/>
                    <a:pt x="266" y="219"/>
                    <a:pt x="387" y="224"/>
                  </a:cubicBezTo>
                  <a:cubicBezTo>
                    <a:pt x="508" y="229"/>
                    <a:pt x="670" y="61"/>
                    <a:pt x="726" y="28"/>
                  </a:cubicBezTo>
                </a:path>
              </a:pathLst>
            </a:custGeom>
            <a:noFill/>
            <a:ln w="28575">
              <a:solidFill>
                <a:srgbClr val="FFEB55"/>
              </a:solidFill>
              <a:round/>
              <a:headEnd/>
              <a:tailEnd type="triangle" w="med" len="med"/>
            </a:ln>
          </p:spPr>
          <p:txBody>
            <a:bodyPr>
              <a:spAutoFit/>
            </a:bodyPr>
            <a:lstStyle/>
            <a:p>
              <a:endParaRPr lang="en-US"/>
            </a:p>
          </p:txBody>
        </p:sp>
        <p:sp>
          <p:nvSpPr>
            <p:cNvPr id="1051" name="Text Box 124"/>
            <p:cNvSpPr txBox="1">
              <a:spLocks noChangeArrowheads="1"/>
            </p:cNvSpPr>
            <p:nvPr/>
          </p:nvSpPr>
          <p:spPr bwMode="auto">
            <a:xfrm>
              <a:off x="727" y="2330"/>
              <a:ext cx="387" cy="265"/>
            </a:xfrm>
            <a:prstGeom prst="rect">
              <a:avLst/>
            </a:prstGeom>
            <a:noFill/>
            <a:ln w="9525" algn="ctr">
              <a:noFill/>
              <a:miter lim="800000"/>
              <a:headEnd/>
              <a:tailEnd/>
            </a:ln>
          </p:spPr>
          <p:txBody>
            <a:bodyPr>
              <a:spAutoFit/>
            </a:bodyPr>
            <a:lstStyle/>
            <a:p>
              <a:pPr eaLnBrk="1" hangingPunct="1">
                <a:lnSpc>
                  <a:spcPct val="90000"/>
                </a:lnSpc>
                <a:spcBef>
                  <a:spcPct val="50000"/>
                </a:spcBef>
                <a:spcAft>
                  <a:spcPct val="20000"/>
                </a:spcAft>
                <a:buClr>
                  <a:srgbClr val="FFFFFF"/>
                </a:buClr>
              </a:pPr>
              <a:r>
                <a:rPr lang="en-US" sz="2400">
                  <a:solidFill>
                    <a:srgbClr val="FFEB55"/>
                  </a:solidFill>
                  <a:cs typeface="Arial" charset="0"/>
                  <a:sym typeface="Symbol" pitchFamily="18" charset="2"/>
                </a:rPr>
                <a:t>×</a:t>
              </a:r>
              <a:r>
                <a:rPr lang="en-US" sz="2400">
                  <a:solidFill>
                    <a:srgbClr val="FFEB55"/>
                  </a:solidFill>
                </a:rPr>
                <a:t>2</a:t>
              </a:r>
            </a:p>
          </p:txBody>
        </p:sp>
      </p:grpSp>
      <p:sp>
        <p:nvSpPr>
          <p:cNvPr id="18557" name="Text Box 125"/>
          <p:cNvSpPr txBox="1">
            <a:spLocks noChangeArrowheads="1"/>
          </p:cNvSpPr>
          <p:nvPr/>
        </p:nvSpPr>
        <p:spPr bwMode="auto">
          <a:xfrm>
            <a:off x="619125" y="4446588"/>
            <a:ext cx="7831138" cy="473075"/>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a:t>The numbers are multiplied by 2, 3, 4, and 5.</a:t>
            </a:r>
          </a:p>
        </p:txBody>
      </p:sp>
      <p:grpSp>
        <p:nvGrpSpPr>
          <p:cNvPr id="3" name="Group 138"/>
          <p:cNvGrpSpPr>
            <a:grpSpLocks/>
          </p:cNvGrpSpPr>
          <p:nvPr/>
        </p:nvGrpSpPr>
        <p:grpSpPr bwMode="auto">
          <a:xfrm>
            <a:off x="619125" y="4918075"/>
            <a:ext cx="7831138" cy="719138"/>
            <a:chOff x="390" y="3001"/>
            <a:chExt cx="4933" cy="453"/>
          </a:xfrm>
        </p:grpSpPr>
        <p:sp>
          <p:nvSpPr>
            <p:cNvPr id="1048" name="Text Box 126"/>
            <p:cNvSpPr txBox="1">
              <a:spLocks noChangeArrowheads="1"/>
            </p:cNvSpPr>
            <p:nvPr/>
          </p:nvSpPr>
          <p:spPr bwMode="auto">
            <a:xfrm>
              <a:off x="390" y="3001"/>
              <a:ext cx="4933" cy="298"/>
            </a:xfrm>
            <a:prstGeom prst="rect">
              <a:avLst/>
            </a:prstGeom>
            <a:noFill/>
            <a:ln w="9525">
              <a:noFill/>
              <a:miter lim="800000"/>
              <a:headEnd/>
              <a:tailEnd/>
            </a:ln>
          </p:spPr>
          <p:txBody>
            <a:bodyPr/>
            <a:lstStyle/>
            <a:p>
              <a:pPr marL="1771650" indent="-1771650" eaLnBrk="1" hangingPunct="1">
                <a:lnSpc>
                  <a:spcPct val="90000"/>
                </a:lnSpc>
                <a:spcBef>
                  <a:spcPct val="20000"/>
                </a:spcBef>
                <a:spcAft>
                  <a:spcPct val="20000"/>
                </a:spcAft>
                <a:buClr>
                  <a:srgbClr val="FFFFFF"/>
                </a:buClr>
                <a:tabLst>
                  <a:tab pos="1257300" algn="l"/>
                </a:tabLst>
              </a:pPr>
              <a:r>
                <a:rPr lang="en-US" sz="2400" b="1">
                  <a:solidFill>
                    <a:schemeClr val="folHlink"/>
                  </a:solidFill>
                </a:rPr>
                <a:t>Conjecture:</a:t>
              </a:r>
              <a:r>
                <a:rPr lang="en-US" sz="2400"/>
                <a:t> The next number will be multiplied by 6. So, it will be             or 1440.</a:t>
              </a:r>
            </a:p>
          </p:txBody>
        </p:sp>
        <p:pic>
          <p:nvPicPr>
            <p:cNvPr id="1049" name="Picture 127" descr="Ch2-001"/>
            <p:cNvPicPr>
              <a:picLocks noChangeAspect="1" noChangeArrowheads="1"/>
            </p:cNvPicPr>
            <p:nvPr/>
          </p:nvPicPr>
          <p:blipFill>
            <a:blip r:embed="rId5" cstate="print"/>
            <a:srcRect/>
            <a:stretch>
              <a:fillRect/>
            </a:stretch>
          </p:blipFill>
          <p:spPr bwMode="invGray">
            <a:xfrm>
              <a:off x="2632" y="3257"/>
              <a:ext cx="599" cy="197"/>
            </a:xfrm>
            <a:prstGeom prst="rect">
              <a:avLst/>
            </a:prstGeom>
            <a:noFill/>
            <a:ln w="9525">
              <a:noFill/>
              <a:miter lim="800000"/>
              <a:headEnd/>
              <a:tailEnd/>
            </a:ln>
          </p:spPr>
        </p:pic>
      </p:grpSp>
      <p:grpSp>
        <p:nvGrpSpPr>
          <p:cNvPr id="4" name="Group 135"/>
          <p:cNvGrpSpPr>
            <a:grpSpLocks/>
          </p:cNvGrpSpPr>
          <p:nvPr/>
        </p:nvGrpSpPr>
        <p:grpSpPr bwMode="auto">
          <a:xfrm>
            <a:off x="2152650" y="3352800"/>
            <a:ext cx="1190625" cy="920750"/>
            <a:chOff x="1356" y="2015"/>
            <a:chExt cx="750" cy="580"/>
          </a:xfrm>
        </p:grpSpPr>
        <p:sp>
          <p:nvSpPr>
            <p:cNvPr id="1046" name="Freeform 120"/>
            <p:cNvSpPr>
              <a:spLocks/>
            </p:cNvSpPr>
            <p:nvPr/>
          </p:nvSpPr>
          <p:spPr bwMode="auto">
            <a:xfrm rot="-134226">
              <a:off x="1356" y="2015"/>
              <a:ext cx="750" cy="254"/>
            </a:xfrm>
            <a:custGeom>
              <a:avLst/>
              <a:gdLst>
                <a:gd name="T0" fmla="*/ 0 w 726"/>
                <a:gd name="T1" fmla="*/ 0 h 229"/>
                <a:gd name="T2" fmla="*/ 400 w 726"/>
                <a:gd name="T3" fmla="*/ 248 h 229"/>
                <a:gd name="T4" fmla="*/ 750 w 726"/>
                <a:gd name="T5" fmla="*/ 31 h 229"/>
                <a:gd name="T6" fmla="*/ 0 60000 65536"/>
                <a:gd name="T7" fmla="*/ 0 60000 65536"/>
                <a:gd name="T8" fmla="*/ 0 60000 65536"/>
                <a:gd name="T9" fmla="*/ 0 w 726"/>
                <a:gd name="T10" fmla="*/ 0 h 229"/>
                <a:gd name="T11" fmla="*/ 726 w 726"/>
                <a:gd name="T12" fmla="*/ 229 h 229"/>
              </a:gdLst>
              <a:ahLst/>
              <a:cxnLst>
                <a:cxn ang="T6">
                  <a:pos x="T0" y="T1"/>
                </a:cxn>
                <a:cxn ang="T7">
                  <a:pos x="T2" y="T3"/>
                </a:cxn>
                <a:cxn ang="T8">
                  <a:pos x="T4" y="T5"/>
                </a:cxn>
              </a:cxnLst>
              <a:rect l="T9" t="T10" r="T11" b="T12"/>
              <a:pathLst>
                <a:path w="726" h="229">
                  <a:moveTo>
                    <a:pt x="0" y="0"/>
                  </a:moveTo>
                  <a:cubicBezTo>
                    <a:pt x="133" y="109"/>
                    <a:pt x="266" y="219"/>
                    <a:pt x="387" y="224"/>
                  </a:cubicBezTo>
                  <a:cubicBezTo>
                    <a:pt x="508" y="229"/>
                    <a:pt x="670" y="61"/>
                    <a:pt x="726" y="28"/>
                  </a:cubicBezTo>
                </a:path>
              </a:pathLst>
            </a:custGeom>
            <a:noFill/>
            <a:ln w="28575">
              <a:solidFill>
                <a:srgbClr val="FFEB55"/>
              </a:solidFill>
              <a:round/>
              <a:headEnd/>
              <a:tailEnd type="triangle" w="med" len="med"/>
            </a:ln>
          </p:spPr>
          <p:txBody>
            <a:bodyPr>
              <a:spAutoFit/>
            </a:bodyPr>
            <a:lstStyle/>
            <a:p>
              <a:endParaRPr lang="en-US"/>
            </a:p>
          </p:txBody>
        </p:sp>
        <p:sp>
          <p:nvSpPr>
            <p:cNvPr id="1047" name="Text Box 131"/>
            <p:cNvSpPr txBox="1">
              <a:spLocks noChangeArrowheads="1"/>
            </p:cNvSpPr>
            <p:nvPr/>
          </p:nvSpPr>
          <p:spPr bwMode="auto">
            <a:xfrm>
              <a:off x="1598" y="2330"/>
              <a:ext cx="387" cy="265"/>
            </a:xfrm>
            <a:prstGeom prst="rect">
              <a:avLst/>
            </a:prstGeom>
            <a:noFill/>
            <a:ln w="9525" algn="ctr">
              <a:noFill/>
              <a:miter lim="800000"/>
              <a:headEnd/>
              <a:tailEnd/>
            </a:ln>
          </p:spPr>
          <p:txBody>
            <a:bodyPr>
              <a:spAutoFit/>
            </a:bodyPr>
            <a:lstStyle/>
            <a:p>
              <a:pPr eaLnBrk="1" hangingPunct="1">
                <a:lnSpc>
                  <a:spcPct val="90000"/>
                </a:lnSpc>
                <a:spcBef>
                  <a:spcPct val="50000"/>
                </a:spcBef>
                <a:spcAft>
                  <a:spcPct val="20000"/>
                </a:spcAft>
                <a:buClr>
                  <a:srgbClr val="FFFFFF"/>
                </a:buClr>
              </a:pPr>
              <a:r>
                <a:rPr lang="en-US" sz="2400">
                  <a:solidFill>
                    <a:srgbClr val="FFEB55"/>
                  </a:solidFill>
                  <a:sym typeface="Symbol" pitchFamily="18" charset="2"/>
                </a:rPr>
                <a:t>×</a:t>
              </a:r>
              <a:r>
                <a:rPr lang="en-US" sz="2400">
                  <a:solidFill>
                    <a:srgbClr val="FFEB55"/>
                  </a:solidFill>
                </a:rPr>
                <a:t>3</a:t>
              </a:r>
            </a:p>
          </p:txBody>
        </p:sp>
      </p:grpSp>
      <p:grpSp>
        <p:nvGrpSpPr>
          <p:cNvPr id="5" name="Group 136"/>
          <p:cNvGrpSpPr>
            <a:grpSpLocks/>
          </p:cNvGrpSpPr>
          <p:nvPr/>
        </p:nvGrpSpPr>
        <p:grpSpPr bwMode="auto">
          <a:xfrm>
            <a:off x="3573463" y="3352800"/>
            <a:ext cx="1190625" cy="920750"/>
            <a:chOff x="2251" y="2015"/>
            <a:chExt cx="750" cy="580"/>
          </a:xfrm>
        </p:grpSpPr>
        <p:sp>
          <p:nvSpPr>
            <p:cNvPr id="1044" name="Freeform 121"/>
            <p:cNvSpPr>
              <a:spLocks/>
            </p:cNvSpPr>
            <p:nvPr/>
          </p:nvSpPr>
          <p:spPr bwMode="auto">
            <a:xfrm rot="-134226">
              <a:off x="2251" y="2015"/>
              <a:ext cx="750" cy="254"/>
            </a:xfrm>
            <a:custGeom>
              <a:avLst/>
              <a:gdLst>
                <a:gd name="T0" fmla="*/ 0 w 726"/>
                <a:gd name="T1" fmla="*/ 0 h 229"/>
                <a:gd name="T2" fmla="*/ 400 w 726"/>
                <a:gd name="T3" fmla="*/ 248 h 229"/>
                <a:gd name="T4" fmla="*/ 750 w 726"/>
                <a:gd name="T5" fmla="*/ 31 h 229"/>
                <a:gd name="T6" fmla="*/ 0 60000 65536"/>
                <a:gd name="T7" fmla="*/ 0 60000 65536"/>
                <a:gd name="T8" fmla="*/ 0 60000 65536"/>
                <a:gd name="T9" fmla="*/ 0 w 726"/>
                <a:gd name="T10" fmla="*/ 0 h 229"/>
                <a:gd name="T11" fmla="*/ 726 w 726"/>
                <a:gd name="T12" fmla="*/ 229 h 229"/>
              </a:gdLst>
              <a:ahLst/>
              <a:cxnLst>
                <a:cxn ang="T6">
                  <a:pos x="T0" y="T1"/>
                </a:cxn>
                <a:cxn ang="T7">
                  <a:pos x="T2" y="T3"/>
                </a:cxn>
                <a:cxn ang="T8">
                  <a:pos x="T4" y="T5"/>
                </a:cxn>
              </a:cxnLst>
              <a:rect l="T9" t="T10" r="T11" b="T12"/>
              <a:pathLst>
                <a:path w="726" h="229">
                  <a:moveTo>
                    <a:pt x="0" y="0"/>
                  </a:moveTo>
                  <a:cubicBezTo>
                    <a:pt x="133" y="109"/>
                    <a:pt x="266" y="219"/>
                    <a:pt x="387" y="224"/>
                  </a:cubicBezTo>
                  <a:cubicBezTo>
                    <a:pt x="508" y="229"/>
                    <a:pt x="670" y="61"/>
                    <a:pt x="726" y="28"/>
                  </a:cubicBezTo>
                </a:path>
              </a:pathLst>
            </a:custGeom>
            <a:noFill/>
            <a:ln w="28575">
              <a:solidFill>
                <a:srgbClr val="FFEB55"/>
              </a:solidFill>
              <a:round/>
              <a:headEnd/>
              <a:tailEnd type="triangle" w="med" len="med"/>
            </a:ln>
          </p:spPr>
          <p:txBody>
            <a:bodyPr>
              <a:spAutoFit/>
            </a:bodyPr>
            <a:lstStyle/>
            <a:p>
              <a:endParaRPr lang="en-US"/>
            </a:p>
          </p:txBody>
        </p:sp>
        <p:sp>
          <p:nvSpPr>
            <p:cNvPr id="1045" name="Text Box 132"/>
            <p:cNvSpPr txBox="1">
              <a:spLocks noChangeArrowheads="1"/>
            </p:cNvSpPr>
            <p:nvPr/>
          </p:nvSpPr>
          <p:spPr bwMode="auto">
            <a:xfrm>
              <a:off x="2493" y="2330"/>
              <a:ext cx="387" cy="265"/>
            </a:xfrm>
            <a:prstGeom prst="rect">
              <a:avLst/>
            </a:prstGeom>
            <a:noFill/>
            <a:ln w="9525" algn="ctr">
              <a:noFill/>
              <a:miter lim="800000"/>
              <a:headEnd/>
              <a:tailEnd/>
            </a:ln>
          </p:spPr>
          <p:txBody>
            <a:bodyPr>
              <a:spAutoFit/>
            </a:bodyPr>
            <a:lstStyle/>
            <a:p>
              <a:pPr eaLnBrk="1" hangingPunct="1">
                <a:lnSpc>
                  <a:spcPct val="90000"/>
                </a:lnSpc>
                <a:spcBef>
                  <a:spcPct val="50000"/>
                </a:spcBef>
                <a:spcAft>
                  <a:spcPct val="20000"/>
                </a:spcAft>
                <a:buClr>
                  <a:srgbClr val="FFFFFF"/>
                </a:buClr>
              </a:pPr>
              <a:r>
                <a:rPr lang="en-US" sz="2400">
                  <a:solidFill>
                    <a:srgbClr val="FFEB55"/>
                  </a:solidFill>
                  <a:sym typeface="Symbol" pitchFamily="18" charset="2"/>
                </a:rPr>
                <a:t>×</a:t>
              </a:r>
              <a:r>
                <a:rPr lang="en-US" sz="2400">
                  <a:solidFill>
                    <a:srgbClr val="FFEB55"/>
                  </a:solidFill>
                </a:rPr>
                <a:t>4</a:t>
              </a:r>
            </a:p>
          </p:txBody>
        </p:sp>
      </p:grpSp>
      <p:grpSp>
        <p:nvGrpSpPr>
          <p:cNvPr id="6" name="Group 137"/>
          <p:cNvGrpSpPr>
            <a:grpSpLocks/>
          </p:cNvGrpSpPr>
          <p:nvPr/>
        </p:nvGrpSpPr>
        <p:grpSpPr bwMode="auto">
          <a:xfrm>
            <a:off x="4994275" y="3352800"/>
            <a:ext cx="1190625" cy="920750"/>
            <a:chOff x="3146" y="2015"/>
            <a:chExt cx="750" cy="580"/>
          </a:xfrm>
        </p:grpSpPr>
        <p:sp>
          <p:nvSpPr>
            <p:cNvPr id="1042" name="Freeform 122"/>
            <p:cNvSpPr>
              <a:spLocks/>
            </p:cNvSpPr>
            <p:nvPr/>
          </p:nvSpPr>
          <p:spPr bwMode="auto">
            <a:xfrm rot="-134226">
              <a:off x="3146" y="2015"/>
              <a:ext cx="750" cy="254"/>
            </a:xfrm>
            <a:custGeom>
              <a:avLst/>
              <a:gdLst>
                <a:gd name="T0" fmla="*/ 0 w 726"/>
                <a:gd name="T1" fmla="*/ 0 h 229"/>
                <a:gd name="T2" fmla="*/ 400 w 726"/>
                <a:gd name="T3" fmla="*/ 248 h 229"/>
                <a:gd name="T4" fmla="*/ 750 w 726"/>
                <a:gd name="T5" fmla="*/ 31 h 229"/>
                <a:gd name="T6" fmla="*/ 0 60000 65536"/>
                <a:gd name="T7" fmla="*/ 0 60000 65536"/>
                <a:gd name="T8" fmla="*/ 0 60000 65536"/>
                <a:gd name="T9" fmla="*/ 0 w 726"/>
                <a:gd name="T10" fmla="*/ 0 h 229"/>
                <a:gd name="T11" fmla="*/ 726 w 726"/>
                <a:gd name="T12" fmla="*/ 229 h 229"/>
              </a:gdLst>
              <a:ahLst/>
              <a:cxnLst>
                <a:cxn ang="T6">
                  <a:pos x="T0" y="T1"/>
                </a:cxn>
                <a:cxn ang="T7">
                  <a:pos x="T2" y="T3"/>
                </a:cxn>
                <a:cxn ang="T8">
                  <a:pos x="T4" y="T5"/>
                </a:cxn>
              </a:cxnLst>
              <a:rect l="T9" t="T10" r="T11" b="T12"/>
              <a:pathLst>
                <a:path w="726" h="229">
                  <a:moveTo>
                    <a:pt x="0" y="0"/>
                  </a:moveTo>
                  <a:cubicBezTo>
                    <a:pt x="133" y="109"/>
                    <a:pt x="266" y="219"/>
                    <a:pt x="387" y="224"/>
                  </a:cubicBezTo>
                  <a:cubicBezTo>
                    <a:pt x="508" y="229"/>
                    <a:pt x="670" y="61"/>
                    <a:pt x="726" y="28"/>
                  </a:cubicBezTo>
                </a:path>
              </a:pathLst>
            </a:custGeom>
            <a:noFill/>
            <a:ln w="28575">
              <a:solidFill>
                <a:srgbClr val="FFEB55"/>
              </a:solidFill>
              <a:round/>
              <a:headEnd/>
              <a:tailEnd type="triangle" w="med" len="med"/>
            </a:ln>
          </p:spPr>
          <p:txBody>
            <a:bodyPr>
              <a:spAutoFit/>
            </a:bodyPr>
            <a:lstStyle/>
            <a:p>
              <a:endParaRPr lang="en-US"/>
            </a:p>
          </p:txBody>
        </p:sp>
        <p:sp>
          <p:nvSpPr>
            <p:cNvPr id="1043" name="Text Box 133"/>
            <p:cNvSpPr txBox="1">
              <a:spLocks noChangeArrowheads="1"/>
            </p:cNvSpPr>
            <p:nvPr/>
          </p:nvSpPr>
          <p:spPr bwMode="auto">
            <a:xfrm>
              <a:off x="3388" y="2330"/>
              <a:ext cx="387" cy="265"/>
            </a:xfrm>
            <a:prstGeom prst="rect">
              <a:avLst/>
            </a:prstGeom>
            <a:noFill/>
            <a:ln w="9525" algn="ctr">
              <a:noFill/>
              <a:miter lim="800000"/>
              <a:headEnd/>
              <a:tailEnd/>
            </a:ln>
          </p:spPr>
          <p:txBody>
            <a:bodyPr>
              <a:spAutoFit/>
            </a:bodyPr>
            <a:lstStyle/>
            <a:p>
              <a:pPr eaLnBrk="1" hangingPunct="1">
                <a:lnSpc>
                  <a:spcPct val="90000"/>
                </a:lnSpc>
                <a:spcBef>
                  <a:spcPct val="50000"/>
                </a:spcBef>
                <a:spcAft>
                  <a:spcPct val="20000"/>
                </a:spcAft>
                <a:buClr>
                  <a:srgbClr val="FFFFFF"/>
                </a:buClr>
              </a:pPr>
              <a:r>
                <a:rPr lang="en-US" sz="2400">
                  <a:solidFill>
                    <a:srgbClr val="FFEB55"/>
                  </a:solidFill>
                  <a:sym typeface="Symbol" pitchFamily="18" charset="2"/>
                </a:rPr>
                <a:t>×</a:t>
              </a:r>
              <a:r>
                <a:rPr lang="en-US" sz="2400">
                  <a:solidFill>
                    <a:srgbClr val="FFEB55"/>
                  </a:solidFill>
                </a:rPr>
                <a:t>5</a:t>
              </a:r>
            </a:p>
          </p:txBody>
        </p:sp>
      </p:grpSp>
      <p:sp>
        <p:nvSpPr>
          <p:cNvPr id="18571" name="Rectangle 139"/>
          <p:cNvSpPr>
            <a:spLocks noGrp="1" noRot="1" noChangeArrowheads="1"/>
          </p:cNvSpPr>
          <p:nvPr>
            <p:ph type="title"/>
          </p:nvPr>
        </p:nvSpPr>
        <p:spPr>
          <a:xfrm>
            <a:off x="457200" y="304800"/>
            <a:ext cx="8153400" cy="1431925"/>
          </a:xfrm>
        </p:spPr>
        <p:txBody>
          <a:bodyPr/>
          <a:lstStyle/>
          <a:p>
            <a:pPr algn="l" eaLnBrk="1" hangingPunct="1">
              <a:defRPr/>
            </a:pPr>
            <a:r>
              <a:rPr lang="en-US" smtClean="0"/>
              <a:t>Example 1:</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545"/>
                                        </p:tgtEl>
                                        <p:attrNameLst>
                                          <p:attrName>style.visibility</p:attrName>
                                        </p:attrNameLst>
                                      </p:cBhvr>
                                      <p:to>
                                        <p:strVal val="visible"/>
                                      </p:to>
                                    </p:set>
                                    <p:animEffect transition="in" filter="wipe(left)">
                                      <p:cBhvr>
                                        <p:cTn id="7" dur="500"/>
                                        <p:tgtEl>
                                          <p:spTgt spid="1854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547"/>
                                        </p:tgtEl>
                                        <p:attrNameLst>
                                          <p:attrName>style.visibility</p:attrName>
                                        </p:attrNameLst>
                                      </p:cBhvr>
                                      <p:to>
                                        <p:strVal val="visible"/>
                                      </p:to>
                                    </p:set>
                                    <p:animEffect transition="in" filter="wipe(left)">
                                      <p:cBhvr>
                                        <p:cTn id="12" dur="500"/>
                                        <p:tgtEl>
                                          <p:spTgt spid="18547"/>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8548"/>
                                        </p:tgtEl>
                                        <p:attrNameLst>
                                          <p:attrName>style.visibility</p:attrName>
                                        </p:attrNameLst>
                                      </p:cBhvr>
                                      <p:to>
                                        <p:strVal val="visible"/>
                                      </p:to>
                                    </p:set>
                                    <p:animEffect transition="in" filter="wipe(left)">
                                      <p:cBhvr>
                                        <p:cTn id="16" dur="500"/>
                                        <p:tgtEl>
                                          <p:spTgt spid="1854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8557"/>
                                        </p:tgtEl>
                                        <p:attrNameLst>
                                          <p:attrName>style.visibility</p:attrName>
                                        </p:attrNameLst>
                                      </p:cBhvr>
                                      <p:to>
                                        <p:strVal val="visible"/>
                                      </p:to>
                                    </p:set>
                                    <p:animEffect transition="in" filter="wipe(left)">
                                      <p:cBhvr>
                                        <p:cTn id="41" dur="500"/>
                                        <p:tgtEl>
                                          <p:spTgt spid="1855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wipe(left)">
                                      <p:cBhvr>
                                        <p:cTn id="46" dur="500"/>
                                        <p:tgtEl>
                                          <p:spTgt spid="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8546"/>
                                        </p:tgtEl>
                                        <p:attrNameLst>
                                          <p:attrName>style.visibility</p:attrName>
                                        </p:attrNameLst>
                                      </p:cBhvr>
                                      <p:to>
                                        <p:strVal val="visible"/>
                                      </p:to>
                                    </p:set>
                                    <p:animEffect transition="in" filter="wipe(left)">
                                      <p:cBhvr>
                                        <p:cTn id="51" dur="500"/>
                                        <p:tgtEl>
                                          <p:spTgt spid="185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45" grpId="0" autoUpdateAnimBg="0"/>
      <p:bldP spid="18546" grpId="0" autoUpdateAnimBg="0"/>
      <p:bldP spid="18547" grpId="0" autoUpdateAnimBg="0"/>
      <p:bldP spid="1854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7171" name="Rectangle 5"/>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7172" name="Rectangle 6"/>
          <p:cNvSpPr>
            <a:spLocks noChangeArrowheads="1"/>
          </p:cNvSpPr>
          <p:nvPr/>
        </p:nvSpPr>
        <p:spPr bwMode="auto">
          <a:xfrm>
            <a:off x="0" y="3067050"/>
            <a:ext cx="9144000" cy="0"/>
          </a:xfrm>
          <a:prstGeom prst="rect">
            <a:avLst/>
          </a:prstGeom>
          <a:noFill/>
          <a:ln w="9525">
            <a:noFill/>
            <a:miter lim="800000"/>
            <a:headEnd/>
            <a:tailEnd/>
          </a:ln>
        </p:spPr>
        <p:txBody>
          <a:bodyPr wrap="none" anchor="ctr">
            <a:spAutoFit/>
          </a:bodyPr>
          <a:lstStyle/>
          <a:p>
            <a:endParaRPr lang="en-US"/>
          </a:p>
        </p:txBody>
      </p:sp>
      <p:grpSp>
        <p:nvGrpSpPr>
          <p:cNvPr id="2" name="Group 117"/>
          <p:cNvGrpSpPr>
            <a:grpSpLocks/>
          </p:cNvGrpSpPr>
          <p:nvPr/>
        </p:nvGrpSpPr>
        <p:grpSpPr bwMode="auto">
          <a:xfrm>
            <a:off x="619125" y="1279525"/>
            <a:ext cx="7831138" cy="1576388"/>
            <a:chOff x="390" y="806"/>
            <a:chExt cx="4933" cy="993"/>
          </a:xfrm>
        </p:grpSpPr>
        <p:pic>
          <p:nvPicPr>
            <p:cNvPr id="7178" name="Picture 116" descr="Ch2-002"/>
            <p:cNvPicPr>
              <a:picLocks noChangeAspect="1" noChangeArrowheads="1"/>
            </p:cNvPicPr>
            <p:nvPr/>
          </p:nvPicPr>
          <p:blipFill>
            <a:blip r:embed="rId2" cstate="print"/>
            <a:srcRect/>
            <a:stretch>
              <a:fillRect/>
            </a:stretch>
          </p:blipFill>
          <p:spPr bwMode="invGray">
            <a:xfrm>
              <a:off x="455" y="1361"/>
              <a:ext cx="1215" cy="438"/>
            </a:xfrm>
            <a:prstGeom prst="rect">
              <a:avLst/>
            </a:prstGeom>
            <a:noFill/>
            <a:ln w="9525">
              <a:noFill/>
              <a:miter lim="800000"/>
              <a:headEnd/>
              <a:tailEnd/>
            </a:ln>
          </p:spPr>
        </p:pic>
        <p:sp>
          <p:nvSpPr>
            <p:cNvPr id="7179" name="Text Box 110"/>
            <p:cNvSpPr txBox="1">
              <a:spLocks noChangeArrowheads="1"/>
            </p:cNvSpPr>
            <p:nvPr/>
          </p:nvSpPr>
          <p:spPr bwMode="invGray">
            <a:xfrm>
              <a:off x="390" y="806"/>
              <a:ext cx="4933" cy="298"/>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b="1">
                  <a:solidFill>
                    <a:srgbClr val="FFEB55"/>
                  </a:solidFill>
                </a:rPr>
                <a:t>Make a conjecture about the next number based on the pattern.</a:t>
              </a:r>
            </a:p>
          </p:txBody>
        </p:sp>
      </p:grpSp>
      <p:grpSp>
        <p:nvGrpSpPr>
          <p:cNvPr id="3" name="Group 119"/>
          <p:cNvGrpSpPr>
            <a:grpSpLocks/>
          </p:cNvGrpSpPr>
          <p:nvPr/>
        </p:nvGrpSpPr>
        <p:grpSpPr bwMode="auto">
          <a:xfrm>
            <a:off x="619125" y="4440238"/>
            <a:ext cx="5988050" cy="696912"/>
            <a:chOff x="390" y="2797"/>
            <a:chExt cx="3772" cy="439"/>
          </a:xfrm>
        </p:grpSpPr>
        <p:pic>
          <p:nvPicPr>
            <p:cNvPr id="7176" name="Picture 118" descr="Ch2-001"/>
            <p:cNvPicPr>
              <a:picLocks noChangeAspect="1" noChangeArrowheads="1"/>
            </p:cNvPicPr>
            <p:nvPr/>
          </p:nvPicPr>
          <p:blipFill>
            <a:blip r:embed="rId3" cstate="print"/>
            <a:srcRect/>
            <a:stretch>
              <a:fillRect/>
            </a:stretch>
          </p:blipFill>
          <p:spPr bwMode="invGray">
            <a:xfrm>
              <a:off x="3356" y="2797"/>
              <a:ext cx="806" cy="439"/>
            </a:xfrm>
            <a:prstGeom prst="rect">
              <a:avLst/>
            </a:prstGeom>
            <a:noFill/>
            <a:ln w="9525">
              <a:noFill/>
              <a:miter lim="800000"/>
              <a:headEnd/>
              <a:tailEnd/>
            </a:ln>
          </p:spPr>
        </p:pic>
        <p:sp>
          <p:nvSpPr>
            <p:cNvPr id="7177" name="Rectangle 111"/>
            <p:cNvSpPr>
              <a:spLocks noChangeArrowheads="1"/>
            </p:cNvSpPr>
            <p:nvPr/>
          </p:nvSpPr>
          <p:spPr bwMode="invGray">
            <a:xfrm>
              <a:off x="390" y="2879"/>
              <a:ext cx="3119" cy="265"/>
            </a:xfrm>
            <a:prstGeom prst="rect">
              <a:avLst/>
            </a:prstGeom>
            <a:noFill/>
            <a:ln w="9525" algn="ctr">
              <a:noFill/>
              <a:miter lim="800000"/>
              <a:headEnd/>
              <a:tailEnd/>
            </a:ln>
          </p:spPr>
          <p:txBody>
            <a:bodyPr>
              <a:spAutoFit/>
            </a:bodyPr>
            <a:lstStyle/>
            <a:p>
              <a:pPr eaLnBrk="1" hangingPunct="1">
                <a:lnSpc>
                  <a:spcPct val="90000"/>
                </a:lnSpc>
                <a:spcBef>
                  <a:spcPct val="20000"/>
                </a:spcBef>
                <a:spcAft>
                  <a:spcPct val="20000"/>
                </a:spcAft>
                <a:buClr>
                  <a:srgbClr val="FFFFFF"/>
                </a:buClr>
              </a:pPr>
              <a:r>
                <a:rPr lang="en-US" sz="2400" b="1">
                  <a:solidFill>
                    <a:srgbClr val="FFEB55"/>
                  </a:solidFill>
                </a:rPr>
                <a:t>Answer: </a:t>
              </a:r>
              <a:r>
                <a:rPr lang="en-US" sz="2400"/>
                <a:t>The next number will be</a:t>
              </a:r>
            </a:p>
          </p:txBody>
        </p:sp>
      </p:grpSp>
      <p:sp>
        <p:nvSpPr>
          <p:cNvPr id="20600" name="Rectangle 120"/>
          <p:cNvSpPr>
            <a:spLocks noGrp="1" noRot="1" noChangeArrowheads="1"/>
          </p:cNvSpPr>
          <p:nvPr>
            <p:ph type="title"/>
          </p:nvPr>
        </p:nvSpPr>
        <p:spPr>
          <a:xfrm>
            <a:off x="487363" y="304800"/>
            <a:ext cx="8123237" cy="1431925"/>
          </a:xfrm>
        </p:spPr>
        <p:txBody>
          <a:bodyPr/>
          <a:lstStyle/>
          <a:p>
            <a:pPr algn="l" eaLnBrk="1" hangingPunct="1">
              <a:defRPr/>
            </a:pPr>
            <a:r>
              <a:rPr lang="en-US" smtClean="0"/>
              <a:t>Your Turn:</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21" name="Picture 117" descr="ch02_01"/>
          <p:cNvPicPr>
            <a:picLocks noChangeAspect="1" noChangeArrowheads="1"/>
          </p:cNvPicPr>
          <p:nvPr/>
        </p:nvPicPr>
        <p:blipFill>
          <a:blip r:embed="rId2" cstate="print"/>
          <a:srcRect/>
          <a:stretch>
            <a:fillRect/>
          </a:stretch>
        </p:blipFill>
        <p:spPr bwMode="invGray">
          <a:xfrm>
            <a:off x="2143125" y="4281488"/>
            <a:ext cx="3894138" cy="1106487"/>
          </a:xfrm>
          <a:prstGeom prst="rect">
            <a:avLst/>
          </a:prstGeom>
          <a:noFill/>
          <a:ln w="9525">
            <a:noFill/>
            <a:miter lim="800000"/>
            <a:headEnd/>
            <a:tailEnd/>
          </a:ln>
        </p:spPr>
      </p:pic>
      <p:sp>
        <p:nvSpPr>
          <p:cNvPr id="819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8196" name="Rectangle 5"/>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8197" name="Rectangle 6"/>
          <p:cNvSpPr>
            <a:spLocks noChangeArrowheads="1"/>
          </p:cNvSpPr>
          <p:nvPr/>
        </p:nvSpPr>
        <p:spPr bwMode="auto">
          <a:xfrm>
            <a:off x="0" y="3067050"/>
            <a:ext cx="9144000" cy="0"/>
          </a:xfrm>
          <a:prstGeom prst="rect">
            <a:avLst/>
          </a:prstGeom>
          <a:noFill/>
          <a:ln w="9525">
            <a:noFill/>
            <a:miter lim="800000"/>
            <a:headEnd/>
            <a:tailEnd/>
          </a:ln>
        </p:spPr>
        <p:txBody>
          <a:bodyPr wrap="none" anchor="ctr">
            <a:spAutoFit/>
          </a:bodyPr>
          <a:lstStyle/>
          <a:p>
            <a:endParaRPr lang="en-US"/>
          </a:p>
        </p:txBody>
      </p:sp>
      <p:grpSp>
        <p:nvGrpSpPr>
          <p:cNvPr id="2" name="Group 118"/>
          <p:cNvGrpSpPr>
            <a:grpSpLocks/>
          </p:cNvGrpSpPr>
          <p:nvPr/>
        </p:nvGrpSpPr>
        <p:grpSpPr bwMode="auto">
          <a:xfrm>
            <a:off x="619125" y="2543175"/>
            <a:ext cx="7870825" cy="1039813"/>
            <a:chOff x="390" y="1602"/>
            <a:chExt cx="4958" cy="655"/>
          </a:xfrm>
        </p:grpSpPr>
        <p:grpSp>
          <p:nvGrpSpPr>
            <p:cNvPr id="8207" name="Group 116"/>
            <p:cNvGrpSpPr>
              <a:grpSpLocks/>
            </p:cNvGrpSpPr>
            <p:nvPr/>
          </p:nvGrpSpPr>
          <p:grpSpPr bwMode="auto">
            <a:xfrm>
              <a:off x="390" y="1602"/>
              <a:ext cx="4958" cy="298"/>
              <a:chOff x="390" y="1602"/>
              <a:chExt cx="4958" cy="298"/>
            </a:xfrm>
          </p:grpSpPr>
          <p:sp>
            <p:nvSpPr>
              <p:cNvPr id="8209" name="Text Box 103"/>
              <p:cNvSpPr txBox="1">
                <a:spLocks noChangeArrowheads="1"/>
              </p:cNvSpPr>
              <p:nvPr/>
            </p:nvSpPr>
            <p:spPr bwMode="auto">
              <a:xfrm>
                <a:off x="390" y="1602"/>
                <a:ext cx="4933" cy="298"/>
              </a:xfrm>
              <a:prstGeom prst="rect">
                <a:avLst/>
              </a:prstGeom>
              <a:noFill/>
              <a:ln w="9525">
                <a:noFill/>
                <a:miter lim="800000"/>
                <a:headEnd/>
                <a:tailEnd/>
              </a:ln>
            </p:spPr>
            <p:txBody>
              <a:bodyPr/>
              <a:lstStyle/>
              <a:p>
                <a:pPr marL="1028700" indent="-1028700" eaLnBrk="1" hangingPunct="1">
                  <a:lnSpc>
                    <a:spcPct val="90000"/>
                  </a:lnSpc>
                  <a:spcBef>
                    <a:spcPct val="20000"/>
                  </a:spcBef>
                  <a:spcAft>
                    <a:spcPct val="20000"/>
                  </a:spcAft>
                  <a:buClr>
                    <a:srgbClr val="FFFFFF"/>
                  </a:buClr>
                  <a:tabLst>
                    <a:tab pos="1257300" algn="l"/>
                  </a:tabLst>
                </a:pPr>
                <a:r>
                  <a:rPr lang="en-US" sz="2400" b="1">
                    <a:solidFill>
                      <a:schemeClr val="folHlink"/>
                    </a:solidFill>
                  </a:rPr>
                  <a:t>Given:</a:t>
                </a:r>
                <a:r>
                  <a:rPr lang="en-US" sz="2400"/>
                  <a:t> points </a:t>
                </a:r>
                <a:r>
                  <a:rPr lang="en-US" sz="2400" i="1"/>
                  <a:t>L, M, </a:t>
                </a:r>
                <a:r>
                  <a:rPr lang="en-US" sz="2400"/>
                  <a:t>and </a:t>
                </a:r>
                <a:r>
                  <a:rPr lang="en-US" sz="2400" i="1"/>
                  <a:t>N</a:t>
                </a:r>
                <a:r>
                  <a:rPr lang="en-US" sz="2400"/>
                  <a:t>; </a:t>
                </a:r>
                <a:br>
                  <a:rPr lang="en-US" sz="2400"/>
                </a:br>
                <a:r>
                  <a:rPr lang="en-US" sz="2400"/>
                  <a:t>Examine the measures of the segments. Since </a:t>
                </a:r>
                <a:r>
                  <a:rPr lang="en-US" sz="2400" i="1"/>
                  <a:t>                          	                      </a:t>
                </a:r>
                <a:r>
                  <a:rPr lang="en-US" sz="2400"/>
                  <a:t>the points can be collinear with point </a:t>
                </a:r>
                <a:r>
                  <a:rPr lang="en-US" sz="2400" i="1"/>
                  <a:t>N</a:t>
                </a:r>
                <a:r>
                  <a:rPr lang="en-US" sz="2400"/>
                  <a:t> between points </a:t>
                </a:r>
                <a:r>
                  <a:rPr lang="en-US" sz="2400" i="1"/>
                  <a:t>L</a:t>
                </a:r>
                <a:r>
                  <a:rPr lang="en-US" sz="2400"/>
                  <a:t> and </a:t>
                </a:r>
                <a:r>
                  <a:rPr lang="en-US" sz="2400" i="1"/>
                  <a:t>M.</a:t>
                </a:r>
                <a:endParaRPr lang="en-US" sz="2400"/>
              </a:p>
            </p:txBody>
          </p:sp>
          <p:pic>
            <p:nvPicPr>
              <p:cNvPr id="8210" name="Picture 100" descr="Ch2-005"/>
              <p:cNvPicPr>
                <a:picLocks noChangeAspect="1" noChangeArrowheads="1"/>
              </p:cNvPicPr>
              <p:nvPr/>
            </p:nvPicPr>
            <p:blipFill>
              <a:blip r:embed="rId3" cstate="print"/>
              <a:srcRect l="28532" t="-24457"/>
              <a:stretch>
                <a:fillRect/>
              </a:stretch>
            </p:blipFill>
            <p:spPr bwMode="invGray">
              <a:xfrm>
                <a:off x="3522" y="1604"/>
                <a:ext cx="1826" cy="229"/>
              </a:xfrm>
              <a:prstGeom prst="rect">
                <a:avLst/>
              </a:prstGeom>
              <a:noFill/>
              <a:ln w="9525">
                <a:noFill/>
                <a:miter lim="800000"/>
                <a:headEnd/>
                <a:tailEnd/>
              </a:ln>
            </p:spPr>
          </p:pic>
          <p:pic>
            <p:nvPicPr>
              <p:cNvPr id="8211" name="Picture 115" descr="Ch2-005"/>
              <p:cNvPicPr>
                <a:picLocks noChangeAspect="1" noChangeArrowheads="1"/>
              </p:cNvPicPr>
              <p:nvPr/>
            </p:nvPicPr>
            <p:blipFill>
              <a:blip r:embed="rId3" cstate="print"/>
              <a:srcRect t="-11414" r="70528"/>
              <a:stretch>
                <a:fillRect/>
              </a:stretch>
            </p:blipFill>
            <p:spPr bwMode="invGray">
              <a:xfrm>
                <a:off x="2756" y="1628"/>
                <a:ext cx="753" cy="205"/>
              </a:xfrm>
              <a:prstGeom prst="rect">
                <a:avLst/>
              </a:prstGeom>
              <a:noFill/>
              <a:ln w="9525">
                <a:noFill/>
                <a:miter lim="800000"/>
                <a:headEnd/>
                <a:tailEnd/>
              </a:ln>
            </p:spPr>
          </p:pic>
        </p:grpSp>
        <p:pic>
          <p:nvPicPr>
            <p:cNvPr id="8208" name="Picture 98" descr="Ch2-006"/>
            <p:cNvPicPr>
              <a:picLocks noChangeAspect="1" noChangeArrowheads="1"/>
            </p:cNvPicPr>
            <p:nvPr/>
          </p:nvPicPr>
          <p:blipFill>
            <a:blip r:embed="rId4" cstate="print"/>
            <a:srcRect/>
            <a:stretch>
              <a:fillRect/>
            </a:stretch>
          </p:blipFill>
          <p:spPr bwMode="invGray">
            <a:xfrm>
              <a:off x="1100" y="2073"/>
              <a:ext cx="1254" cy="184"/>
            </a:xfrm>
            <a:prstGeom prst="rect">
              <a:avLst/>
            </a:prstGeom>
            <a:noFill/>
            <a:ln w="9525">
              <a:noFill/>
              <a:miter lim="800000"/>
              <a:headEnd/>
              <a:tailEnd/>
            </a:ln>
          </p:spPr>
        </p:pic>
      </p:grpSp>
      <p:sp>
        <p:nvSpPr>
          <p:cNvPr id="21610" name="Rectangle 106"/>
          <p:cNvSpPr>
            <a:spLocks noChangeArrowheads="1"/>
          </p:cNvSpPr>
          <p:nvPr/>
        </p:nvSpPr>
        <p:spPr bwMode="auto">
          <a:xfrm>
            <a:off x="619125" y="4273550"/>
            <a:ext cx="1387475" cy="420688"/>
          </a:xfrm>
          <a:prstGeom prst="rect">
            <a:avLst/>
          </a:prstGeom>
          <a:noFill/>
          <a:ln w="9525" algn="ctr">
            <a:noFill/>
            <a:miter lim="800000"/>
            <a:headEnd/>
            <a:tailEnd/>
          </a:ln>
        </p:spPr>
        <p:txBody>
          <a:bodyPr wrap="none">
            <a:spAutoFit/>
          </a:bodyPr>
          <a:lstStyle/>
          <a:p>
            <a:pPr eaLnBrk="1" hangingPunct="1">
              <a:lnSpc>
                <a:spcPct val="90000"/>
              </a:lnSpc>
              <a:spcBef>
                <a:spcPct val="20000"/>
              </a:spcBef>
              <a:spcAft>
                <a:spcPct val="20000"/>
              </a:spcAft>
              <a:buClr>
                <a:srgbClr val="FFFFFF"/>
              </a:buClr>
            </a:pPr>
            <a:r>
              <a:rPr lang="en-US" sz="2400" b="1">
                <a:solidFill>
                  <a:srgbClr val="FFEB55"/>
                </a:solidFill>
              </a:rPr>
              <a:t>Answer:</a:t>
            </a:r>
          </a:p>
        </p:txBody>
      </p:sp>
      <p:sp>
        <p:nvSpPr>
          <p:cNvPr id="21612" name="Text Box 108"/>
          <p:cNvSpPr txBox="1">
            <a:spLocks noChangeArrowheads="1"/>
          </p:cNvSpPr>
          <p:nvPr/>
        </p:nvSpPr>
        <p:spPr bwMode="auto">
          <a:xfrm>
            <a:off x="619125" y="5848350"/>
            <a:ext cx="7831138" cy="473075"/>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b="1">
                <a:solidFill>
                  <a:schemeClr val="folHlink"/>
                </a:solidFill>
              </a:rPr>
              <a:t>Conjecture:</a:t>
            </a:r>
            <a:r>
              <a:rPr lang="en-US" sz="2400"/>
              <a:t> </a:t>
            </a:r>
            <a:r>
              <a:rPr lang="en-US" sz="2400" i="1"/>
              <a:t>L, M, </a:t>
            </a:r>
            <a:r>
              <a:rPr lang="en-US" sz="2400"/>
              <a:t>and</a:t>
            </a:r>
            <a:r>
              <a:rPr lang="en-US" sz="2400" i="1"/>
              <a:t> N</a:t>
            </a:r>
            <a:r>
              <a:rPr lang="en-US" sz="2400"/>
              <a:t> are collinear.</a:t>
            </a:r>
          </a:p>
        </p:txBody>
      </p:sp>
      <p:grpSp>
        <p:nvGrpSpPr>
          <p:cNvPr id="4" name="Group 119"/>
          <p:cNvGrpSpPr>
            <a:grpSpLocks/>
          </p:cNvGrpSpPr>
          <p:nvPr/>
        </p:nvGrpSpPr>
        <p:grpSpPr bwMode="auto">
          <a:xfrm>
            <a:off x="619125" y="1163638"/>
            <a:ext cx="8293100" cy="588962"/>
            <a:chOff x="390" y="733"/>
            <a:chExt cx="5224" cy="371"/>
          </a:xfrm>
        </p:grpSpPr>
        <p:sp>
          <p:nvSpPr>
            <p:cNvPr id="8203" name="Text Box 97"/>
            <p:cNvSpPr txBox="1">
              <a:spLocks noChangeArrowheads="1"/>
            </p:cNvSpPr>
            <p:nvPr/>
          </p:nvSpPr>
          <p:spPr bwMode="auto">
            <a:xfrm>
              <a:off x="390" y="806"/>
              <a:ext cx="5224" cy="298"/>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b="1">
                  <a:solidFill>
                    <a:srgbClr val="FFEB55"/>
                  </a:solidFill>
                </a:rPr>
                <a:t>For points </a:t>
              </a:r>
              <a:r>
                <a:rPr lang="en-US" sz="2400" i="1">
                  <a:solidFill>
                    <a:srgbClr val="FFEB55"/>
                  </a:solidFill>
                </a:rPr>
                <a:t>L,</a:t>
              </a:r>
              <a:r>
                <a:rPr lang="en-US" sz="2400" b="1" i="1">
                  <a:solidFill>
                    <a:srgbClr val="FFEB55"/>
                  </a:solidFill>
                </a:rPr>
                <a:t> </a:t>
              </a:r>
              <a:r>
                <a:rPr lang="en-US" sz="2400" i="1">
                  <a:solidFill>
                    <a:srgbClr val="FFEB55"/>
                  </a:solidFill>
                </a:rPr>
                <a:t>M,</a:t>
              </a:r>
              <a:r>
                <a:rPr lang="en-US" sz="2400" b="1" i="1">
                  <a:solidFill>
                    <a:srgbClr val="FFEB55"/>
                  </a:solidFill>
                </a:rPr>
                <a:t> </a:t>
              </a:r>
              <a:r>
                <a:rPr lang="en-US" sz="2400" b="1">
                  <a:solidFill>
                    <a:srgbClr val="FFEB55"/>
                  </a:solidFill>
                </a:rPr>
                <a:t>and </a:t>
              </a:r>
              <a:r>
                <a:rPr lang="en-US" sz="2400" i="1">
                  <a:solidFill>
                    <a:srgbClr val="FFEB55"/>
                  </a:solidFill>
                </a:rPr>
                <a:t>N,</a:t>
              </a:r>
              <a:r>
                <a:rPr lang="en-US" sz="2400" b="1" i="1">
                  <a:solidFill>
                    <a:srgbClr val="FFEB55"/>
                  </a:solidFill>
                </a:rPr>
                <a:t>                              </a:t>
              </a:r>
              <a:r>
                <a:rPr lang="en-US" sz="2400" b="1">
                  <a:solidFill>
                    <a:srgbClr val="FFEB55"/>
                  </a:solidFill>
                </a:rPr>
                <a:t>and</a:t>
              </a:r>
              <a:r>
                <a:rPr lang="en-US" sz="2400" b="1" i="1">
                  <a:solidFill>
                    <a:srgbClr val="FFEB55"/>
                  </a:solidFill>
                </a:rPr>
                <a:t> 	  </a:t>
              </a:r>
              <a:r>
                <a:rPr lang="en-US" sz="2400">
                  <a:solidFill>
                    <a:srgbClr val="FFEB55"/>
                  </a:solidFill>
                </a:rPr>
                <a:t>,</a:t>
              </a:r>
              <a:r>
                <a:rPr lang="en-US" sz="2400" b="1" i="1">
                  <a:solidFill>
                    <a:srgbClr val="FFEB55"/>
                  </a:solidFill>
                </a:rPr>
                <a:t>                                        </a:t>
              </a:r>
              <a:br>
                <a:rPr lang="en-US" sz="2400" b="1" i="1">
                  <a:solidFill>
                    <a:srgbClr val="FFEB55"/>
                  </a:solidFill>
                </a:rPr>
              </a:br>
              <a:r>
                <a:rPr lang="en-US" sz="2400" b="1">
                  <a:solidFill>
                    <a:srgbClr val="FFEB55"/>
                  </a:solidFill>
                </a:rPr>
                <a:t>make a conjecture and draw a figure to illustrate </a:t>
              </a:r>
              <a:br>
                <a:rPr lang="en-US" sz="2400" b="1">
                  <a:solidFill>
                    <a:srgbClr val="FFEB55"/>
                  </a:solidFill>
                </a:rPr>
              </a:br>
              <a:r>
                <a:rPr lang="en-US" sz="2400" b="1">
                  <a:solidFill>
                    <a:srgbClr val="FFEB55"/>
                  </a:solidFill>
                </a:rPr>
                <a:t>your conjecture.</a:t>
              </a:r>
            </a:p>
          </p:txBody>
        </p:sp>
        <p:pic>
          <p:nvPicPr>
            <p:cNvPr id="8204" name="Picture 99" descr="Ch2-004"/>
            <p:cNvPicPr>
              <a:picLocks noChangeAspect="1" noChangeArrowheads="1"/>
            </p:cNvPicPr>
            <p:nvPr/>
          </p:nvPicPr>
          <p:blipFill>
            <a:blip r:embed="rId5" cstate="print"/>
            <a:srcRect l="70763" t="-65218" r="1918"/>
            <a:stretch>
              <a:fillRect/>
            </a:stretch>
          </p:blipFill>
          <p:spPr bwMode="invGray">
            <a:xfrm>
              <a:off x="4477" y="733"/>
              <a:ext cx="698" cy="304"/>
            </a:xfrm>
            <a:prstGeom prst="rect">
              <a:avLst/>
            </a:prstGeom>
            <a:noFill/>
            <a:ln w="9525">
              <a:noFill/>
              <a:miter lim="800000"/>
              <a:headEnd/>
              <a:tailEnd/>
            </a:ln>
          </p:spPr>
        </p:pic>
        <p:pic>
          <p:nvPicPr>
            <p:cNvPr id="8205" name="Picture 112" descr="Ch2-004"/>
            <p:cNvPicPr>
              <a:picLocks noChangeAspect="1" noChangeArrowheads="1"/>
            </p:cNvPicPr>
            <p:nvPr/>
          </p:nvPicPr>
          <p:blipFill>
            <a:blip r:embed="rId5" cstate="print"/>
            <a:srcRect l="29080" t="-39130" r="43445"/>
            <a:stretch>
              <a:fillRect/>
            </a:stretch>
          </p:blipFill>
          <p:spPr bwMode="invGray">
            <a:xfrm>
              <a:off x="3363" y="781"/>
              <a:ext cx="702" cy="256"/>
            </a:xfrm>
            <a:prstGeom prst="rect">
              <a:avLst/>
            </a:prstGeom>
            <a:noFill/>
            <a:ln w="9525">
              <a:noFill/>
              <a:miter lim="800000"/>
              <a:headEnd/>
              <a:tailEnd/>
            </a:ln>
          </p:spPr>
        </p:pic>
        <p:pic>
          <p:nvPicPr>
            <p:cNvPr id="8206" name="Picture 113" descr="Ch2-004"/>
            <p:cNvPicPr>
              <a:picLocks noChangeAspect="1" noChangeArrowheads="1"/>
            </p:cNvPicPr>
            <p:nvPr/>
          </p:nvPicPr>
          <p:blipFill>
            <a:blip r:embed="rId5" cstate="print"/>
            <a:srcRect t="-13043" r="70920"/>
            <a:stretch>
              <a:fillRect/>
            </a:stretch>
          </p:blipFill>
          <p:spPr bwMode="invGray">
            <a:xfrm>
              <a:off x="2572" y="829"/>
              <a:ext cx="743" cy="208"/>
            </a:xfrm>
            <a:prstGeom prst="rect">
              <a:avLst/>
            </a:prstGeom>
            <a:noFill/>
            <a:ln w="9525">
              <a:noFill/>
              <a:miter lim="800000"/>
              <a:headEnd/>
              <a:tailEnd/>
            </a:ln>
          </p:spPr>
        </p:pic>
      </p:grpSp>
      <p:sp>
        <p:nvSpPr>
          <p:cNvPr id="21624" name="Rectangle 120"/>
          <p:cNvSpPr>
            <a:spLocks noGrp="1" noRot="1" noChangeArrowheads="1"/>
          </p:cNvSpPr>
          <p:nvPr>
            <p:ph type="title"/>
          </p:nvPr>
        </p:nvSpPr>
        <p:spPr>
          <a:xfrm>
            <a:off x="473075" y="304800"/>
            <a:ext cx="8137525" cy="1431925"/>
          </a:xfrm>
        </p:spPr>
        <p:txBody>
          <a:bodyPr/>
          <a:lstStyle/>
          <a:p>
            <a:pPr algn="l" eaLnBrk="1" hangingPunct="1">
              <a:defRPr/>
            </a:pPr>
            <a:r>
              <a:rPr lang="en-US" smtClean="0"/>
              <a:t>Example 2:</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610"/>
                                        </p:tgtEl>
                                        <p:attrNameLst>
                                          <p:attrName>style.visibility</p:attrName>
                                        </p:attrNameLst>
                                      </p:cBhvr>
                                      <p:to>
                                        <p:strVal val="visible"/>
                                      </p:to>
                                    </p:set>
                                    <p:animEffect transition="in" filter="wipe(left)">
                                      <p:cBhvr>
                                        <p:cTn id="17" dur="500"/>
                                        <p:tgtEl>
                                          <p:spTgt spid="21610"/>
                                        </p:tgtEl>
                                      </p:cBhvr>
                                    </p:animEffect>
                                  </p:childTnLst>
                                </p:cTn>
                              </p:par>
                            </p:childTnLst>
                          </p:cTn>
                        </p:par>
                        <p:par>
                          <p:cTn id="18" fill="hold">
                            <p:stCondLst>
                              <p:cond delay="500"/>
                            </p:stCondLst>
                            <p:childTnLst>
                              <p:par>
                                <p:cTn id="19" presetID="22" presetClass="entr" presetSubtype="8" fill="hold" nodeType="afterEffect">
                                  <p:stCondLst>
                                    <p:cond delay="0"/>
                                  </p:stCondLst>
                                  <p:childTnLst>
                                    <p:set>
                                      <p:cBhvr>
                                        <p:cTn id="20" dur="1" fill="hold">
                                          <p:stCondLst>
                                            <p:cond delay="0"/>
                                          </p:stCondLst>
                                        </p:cTn>
                                        <p:tgtEl>
                                          <p:spTgt spid="21621"/>
                                        </p:tgtEl>
                                        <p:attrNameLst>
                                          <p:attrName>style.visibility</p:attrName>
                                        </p:attrNameLst>
                                      </p:cBhvr>
                                      <p:to>
                                        <p:strVal val="visible"/>
                                      </p:to>
                                    </p:set>
                                    <p:animEffect transition="in" filter="wipe(left)">
                                      <p:cBhvr>
                                        <p:cTn id="21" dur="500"/>
                                        <p:tgtEl>
                                          <p:spTgt spid="21621"/>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1612"/>
                                        </p:tgtEl>
                                        <p:attrNameLst>
                                          <p:attrName>style.visibility</p:attrName>
                                        </p:attrNameLst>
                                      </p:cBhvr>
                                      <p:to>
                                        <p:strVal val="visible"/>
                                      </p:to>
                                    </p:set>
                                    <p:animEffect transition="in" filter="wipe(left)">
                                      <p:cBhvr>
                                        <p:cTn id="26" dur="500"/>
                                        <p:tgtEl>
                                          <p:spTgt spid="21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10" grpId="0" autoUpdateAnimBg="0"/>
      <p:bldP spid="2161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80" name="Picture 104" descr="Ch02_01_ins"/>
          <p:cNvPicPr>
            <a:picLocks noChangeAspect="1" noChangeArrowheads="1"/>
          </p:cNvPicPr>
          <p:nvPr/>
        </p:nvPicPr>
        <p:blipFill>
          <a:blip r:embed="rId2" cstate="print"/>
          <a:srcRect/>
          <a:stretch>
            <a:fillRect/>
          </a:stretch>
        </p:blipFill>
        <p:spPr bwMode="invGray">
          <a:xfrm>
            <a:off x="2074863" y="2660650"/>
            <a:ext cx="2549525" cy="2514600"/>
          </a:xfrm>
          <a:prstGeom prst="rect">
            <a:avLst/>
          </a:prstGeom>
          <a:noFill/>
          <a:ln w="9525">
            <a:noFill/>
            <a:miter lim="800000"/>
            <a:headEnd/>
            <a:tailEnd/>
          </a:ln>
        </p:spPr>
      </p:pic>
      <p:sp>
        <p:nvSpPr>
          <p:cNvPr id="9219" name="Rectangle 5"/>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9220" name="Rectangle 6"/>
          <p:cNvSpPr>
            <a:spLocks noChangeArrowheads="1"/>
          </p:cNvSpPr>
          <p:nvPr/>
        </p:nvSpPr>
        <p:spPr bwMode="auto">
          <a:xfrm>
            <a:off x="0" y="3067050"/>
            <a:ext cx="9144000" cy="0"/>
          </a:xfrm>
          <a:prstGeom prst="rect">
            <a:avLst/>
          </a:prstGeom>
          <a:noFill/>
          <a:ln w="9525">
            <a:noFill/>
            <a:miter lim="800000"/>
            <a:headEnd/>
            <a:tailEnd/>
          </a:ln>
        </p:spPr>
        <p:txBody>
          <a:bodyPr wrap="none" anchor="ctr">
            <a:spAutoFit/>
          </a:bodyPr>
          <a:lstStyle/>
          <a:p>
            <a:endParaRPr lang="en-US"/>
          </a:p>
        </p:txBody>
      </p:sp>
      <p:grpSp>
        <p:nvGrpSpPr>
          <p:cNvPr id="2" name="Group 94"/>
          <p:cNvGrpSpPr>
            <a:grpSpLocks/>
          </p:cNvGrpSpPr>
          <p:nvPr/>
        </p:nvGrpSpPr>
        <p:grpSpPr bwMode="auto">
          <a:xfrm>
            <a:off x="619125" y="1279525"/>
            <a:ext cx="7831138" cy="473075"/>
            <a:chOff x="390" y="806"/>
            <a:chExt cx="4933" cy="298"/>
          </a:xfrm>
        </p:grpSpPr>
        <p:sp>
          <p:nvSpPr>
            <p:cNvPr id="9227" name="Text Box 91"/>
            <p:cNvSpPr txBox="1">
              <a:spLocks noChangeArrowheads="1"/>
            </p:cNvSpPr>
            <p:nvPr/>
          </p:nvSpPr>
          <p:spPr bwMode="auto">
            <a:xfrm>
              <a:off x="390" y="806"/>
              <a:ext cx="4933" cy="298"/>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b="1" i="1">
                  <a:solidFill>
                    <a:srgbClr val="FFEB55"/>
                  </a:solidFill>
                </a:rPr>
                <a:t>ACE</a:t>
              </a:r>
              <a:r>
                <a:rPr lang="en-US" sz="2400" b="1">
                  <a:solidFill>
                    <a:srgbClr val="FFEB55"/>
                  </a:solidFill>
                </a:rPr>
                <a:t> is a right triangle with                 Make a conjecture and draw a figure to illustrate your conjecture.</a:t>
              </a:r>
              <a:endParaRPr lang="en-US" sz="2400" b="1" i="1">
                <a:solidFill>
                  <a:srgbClr val="FFEB55"/>
                </a:solidFill>
              </a:endParaRPr>
            </a:p>
          </p:txBody>
        </p:sp>
        <p:pic>
          <p:nvPicPr>
            <p:cNvPr id="9228" name="Picture 93" descr="Ch2-007"/>
            <p:cNvPicPr>
              <a:picLocks noChangeAspect="1" noChangeArrowheads="1"/>
            </p:cNvPicPr>
            <p:nvPr/>
          </p:nvPicPr>
          <p:blipFill>
            <a:blip r:embed="rId3" cstate="print"/>
            <a:srcRect/>
            <a:stretch>
              <a:fillRect/>
            </a:stretch>
          </p:blipFill>
          <p:spPr bwMode="invGray">
            <a:xfrm>
              <a:off x="2941" y="853"/>
              <a:ext cx="806" cy="162"/>
            </a:xfrm>
            <a:prstGeom prst="rect">
              <a:avLst/>
            </a:prstGeom>
            <a:noFill/>
            <a:ln w="9525">
              <a:noFill/>
              <a:miter lim="800000"/>
              <a:headEnd/>
              <a:tailEnd/>
            </a:ln>
          </p:spPr>
        </p:pic>
      </p:grpSp>
      <p:sp>
        <p:nvSpPr>
          <p:cNvPr id="24672" name="Rectangle 96"/>
          <p:cNvSpPr>
            <a:spLocks noChangeArrowheads="1"/>
          </p:cNvSpPr>
          <p:nvPr/>
        </p:nvSpPr>
        <p:spPr bwMode="auto">
          <a:xfrm>
            <a:off x="619125" y="2527300"/>
            <a:ext cx="1387475" cy="420688"/>
          </a:xfrm>
          <a:prstGeom prst="rect">
            <a:avLst/>
          </a:prstGeom>
          <a:noFill/>
          <a:ln w="9525" algn="ctr">
            <a:noFill/>
            <a:miter lim="800000"/>
            <a:headEnd/>
            <a:tailEnd/>
          </a:ln>
        </p:spPr>
        <p:txBody>
          <a:bodyPr wrap="none">
            <a:spAutoFit/>
          </a:bodyPr>
          <a:lstStyle/>
          <a:p>
            <a:pPr eaLnBrk="1" hangingPunct="1">
              <a:lnSpc>
                <a:spcPct val="90000"/>
              </a:lnSpc>
              <a:spcBef>
                <a:spcPct val="20000"/>
              </a:spcBef>
              <a:spcAft>
                <a:spcPct val="20000"/>
              </a:spcAft>
              <a:buClr>
                <a:srgbClr val="FFFFFF"/>
              </a:buClr>
            </a:pPr>
            <a:r>
              <a:rPr lang="en-US" sz="2400" b="1">
                <a:solidFill>
                  <a:srgbClr val="FFEB55"/>
                </a:solidFill>
              </a:rPr>
              <a:t>Answer:</a:t>
            </a:r>
          </a:p>
        </p:txBody>
      </p:sp>
      <p:grpSp>
        <p:nvGrpSpPr>
          <p:cNvPr id="3" name="Group 103"/>
          <p:cNvGrpSpPr>
            <a:grpSpLocks/>
          </p:cNvGrpSpPr>
          <p:nvPr/>
        </p:nvGrpSpPr>
        <p:grpSpPr bwMode="auto">
          <a:xfrm>
            <a:off x="619125" y="5299075"/>
            <a:ext cx="7831138" cy="473075"/>
            <a:chOff x="390" y="3338"/>
            <a:chExt cx="4933" cy="298"/>
          </a:xfrm>
        </p:grpSpPr>
        <p:sp>
          <p:nvSpPr>
            <p:cNvPr id="9225" name="Text Box 98"/>
            <p:cNvSpPr txBox="1">
              <a:spLocks noChangeArrowheads="1"/>
            </p:cNvSpPr>
            <p:nvPr/>
          </p:nvSpPr>
          <p:spPr bwMode="auto">
            <a:xfrm>
              <a:off x="390" y="3338"/>
              <a:ext cx="4933" cy="298"/>
            </a:xfrm>
            <a:prstGeom prst="rect">
              <a:avLst/>
            </a:prstGeom>
            <a:noFill/>
            <a:ln w="9525">
              <a:noFill/>
              <a:miter lim="800000"/>
              <a:headEnd/>
              <a:tailEnd/>
            </a:ln>
          </p:spPr>
          <p:txBody>
            <a:bodyPr/>
            <a:lstStyle/>
            <a:p>
              <a:pPr marL="1771650" indent="-1771650" eaLnBrk="1" hangingPunct="1">
                <a:lnSpc>
                  <a:spcPct val="90000"/>
                </a:lnSpc>
                <a:spcBef>
                  <a:spcPct val="20000"/>
                </a:spcBef>
                <a:spcAft>
                  <a:spcPct val="20000"/>
                </a:spcAft>
                <a:buClr>
                  <a:srgbClr val="FFFFFF"/>
                </a:buClr>
                <a:tabLst>
                  <a:tab pos="1257300" algn="l"/>
                </a:tabLst>
              </a:pPr>
              <a:r>
                <a:rPr lang="en-US" sz="2400" b="1">
                  <a:solidFill>
                    <a:schemeClr val="folHlink"/>
                  </a:solidFill>
                </a:rPr>
                <a:t>Conjecture:</a:t>
              </a:r>
              <a:r>
                <a:rPr lang="en-US" sz="2400"/>
                <a:t> In </a:t>
              </a:r>
              <a:r>
                <a:rPr lang="en-US" sz="2400">
                  <a:sym typeface="Symbol" pitchFamily="18" charset="2"/>
                </a:rPr>
                <a:t></a:t>
              </a:r>
              <a:r>
                <a:rPr lang="en-US" sz="2400" i="1"/>
                <a:t>ACE</a:t>
              </a:r>
              <a:r>
                <a:rPr lang="en-US" sz="2400"/>
                <a:t>, </a:t>
              </a:r>
              <a:r>
                <a:rPr lang="en-US" sz="2400">
                  <a:sym typeface="Symbol" pitchFamily="18" charset="2"/>
                </a:rPr>
                <a:t></a:t>
              </a:r>
              <a:r>
                <a:rPr lang="en-US" sz="2400" i="1">
                  <a:sym typeface="Symbol" pitchFamily="18" charset="2"/>
                </a:rPr>
                <a:t>C</a:t>
              </a:r>
              <a:r>
                <a:rPr lang="en-US" sz="2400"/>
                <a:t> is a right angle and       is the hypotenuse.</a:t>
              </a:r>
            </a:p>
          </p:txBody>
        </p:sp>
        <p:pic>
          <p:nvPicPr>
            <p:cNvPr id="9226" name="Picture 99" descr="Ch2-009"/>
            <p:cNvPicPr>
              <a:picLocks noChangeAspect="1" noChangeArrowheads="1"/>
            </p:cNvPicPr>
            <p:nvPr/>
          </p:nvPicPr>
          <p:blipFill>
            <a:blip r:embed="rId4" cstate="print"/>
            <a:srcRect/>
            <a:stretch>
              <a:fillRect/>
            </a:stretch>
          </p:blipFill>
          <p:spPr bwMode="invGray">
            <a:xfrm>
              <a:off x="4405" y="3338"/>
              <a:ext cx="279" cy="198"/>
            </a:xfrm>
            <a:prstGeom prst="rect">
              <a:avLst/>
            </a:prstGeom>
            <a:noFill/>
            <a:ln w="9525">
              <a:noFill/>
              <a:miter lim="800000"/>
              <a:headEnd/>
              <a:tailEnd/>
            </a:ln>
          </p:spPr>
        </p:pic>
      </p:grpSp>
      <p:sp>
        <p:nvSpPr>
          <p:cNvPr id="24683" name="Rectangle 107"/>
          <p:cNvSpPr>
            <a:spLocks noGrp="1" noRot="1" noChangeArrowheads="1"/>
          </p:cNvSpPr>
          <p:nvPr>
            <p:ph type="title"/>
          </p:nvPr>
        </p:nvSpPr>
        <p:spPr>
          <a:xfrm>
            <a:off x="457200" y="304800"/>
            <a:ext cx="8153400" cy="1431925"/>
          </a:xfrm>
        </p:spPr>
        <p:txBody>
          <a:bodyPr/>
          <a:lstStyle/>
          <a:p>
            <a:pPr algn="l" eaLnBrk="1" hangingPunct="1">
              <a:defRPr/>
            </a:pPr>
            <a:r>
              <a:rPr lang="en-US" smtClean="0"/>
              <a:t>Your Turn:</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4672"/>
                                        </p:tgtEl>
                                        <p:attrNameLst>
                                          <p:attrName>style.visibility</p:attrName>
                                        </p:attrNameLst>
                                      </p:cBhvr>
                                      <p:to>
                                        <p:strVal val="visible"/>
                                      </p:to>
                                    </p:set>
                                    <p:animEffect transition="in" filter="wipe(left)">
                                      <p:cBhvr>
                                        <p:cTn id="12" dur="500"/>
                                        <p:tgtEl>
                                          <p:spTgt spid="24672"/>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24680"/>
                                        </p:tgtEl>
                                        <p:attrNameLst>
                                          <p:attrName>style.visibility</p:attrName>
                                        </p:attrNameLst>
                                      </p:cBhvr>
                                      <p:to>
                                        <p:strVal val="visible"/>
                                      </p:to>
                                    </p:set>
                                    <p:animEffect transition="in" filter="wipe(left)">
                                      <p:cBhvr>
                                        <p:cTn id="16" dur="500"/>
                                        <p:tgtEl>
                                          <p:spTgt spid="2468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Rectangle 2"/>
          <p:cNvSpPr>
            <a:spLocks noGrp="1" noRot="1" noChangeArrowheads="1"/>
          </p:cNvSpPr>
          <p:nvPr>
            <p:ph type="title"/>
          </p:nvPr>
        </p:nvSpPr>
        <p:spPr/>
        <p:txBody>
          <a:bodyPr/>
          <a:lstStyle/>
          <a:p>
            <a:pPr eaLnBrk="1" hangingPunct="1">
              <a:defRPr/>
            </a:pPr>
            <a:r>
              <a:rPr lang="en-US" smtClean="0"/>
              <a:t>Counterexamples</a:t>
            </a:r>
          </a:p>
        </p:txBody>
      </p:sp>
      <p:sp>
        <p:nvSpPr>
          <p:cNvPr id="460803" name="Rectangle 3"/>
          <p:cNvSpPr>
            <a:spLocks noGrp="1" noChangeArrowheads="1"/>
          </p:cNvSpPr>
          <p:nvPr>
            <p:ph type="body" idx="1"/>
          </p:nvPr>
        </p:nvSpPr>
        <p:spPr/>
        <p:txBody>
          <a:bodyPr/>
          <a:lstStyle/>
          <a:p>
            <a:pPr eaLnBrk="1" hangingPunct="1">
              <a:defRPr/>
            </a:pPr>
            <a:r>
              <a:rPr lang="en-US" smtClean="0"/>
              <a:t>Recall, conjectures are based on multiple observations. Whenever we are able to find an instance in which the conjecture is false, the entire conjecture is untrue. This false example is referred to as a  </a:t>
            </a:r>
            <a:r>
              <a:rPr lang="en-US" b="1" i="1" smtClean="0">
                <a:solidFill>
                  <a:srgbClr val="FFEB55"/>
                </a:solidFill>
              </a:rPr>
              <a:t>counterexample</a:t>
            </a:r>
            <a:r>
              <a:rPr lang="en-US"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60803">
                                            <p:txEl>
                                              <p:pRg st="0" end="0"/>
                                            </p:txEl>
                                          </p:spTgt>
                                        </p:tgtEl>
                                        <p:attrNameLst>
                                          <p:attrName>style.visibility</p:attrName>
                                        </p:attrNameLst>
                                      </p:cBhvr>
                                      <p:to>
                                        <p:strVal val="visible"/>
                                      </p:to>
                                    </p:set>
                                    <p:anim calcmode="discrete" valueType="clr">
                                      <p:cBhvr override="childStyle">
                                        <p:cTn id="7" dur="80"/>
                                        <p:tgtEl>
                                          <p:spTgt spid="46080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6080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46080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1267" name="Rectangle 5"/>
          <p:cNvSpPr>
            <a:spLocks noChangeArrowheads="1"/>
          </p:cNvSpPr>
          <p:nvPr/>
        </p:nvSpPr>
        <p:spPr bwMode="auto">
          <a:xfrm>
            <a:off x="0" y="3295650"/>
            <a:ext cx="9144000" cy="0"/>
          </a:xfrm>
          <a:prstGeom prst="rect">
            <a:avLst/>
          </a:prstGeom>
          <a:noFill/>
          <a:ln w="9525">
            <a:noFill/>
            <a:miter lim="800000"/>
            <a:headEnd/>
            <a:tailEnd/>
          </a:ln>
        </p:spPr>
        <p:txBody>
          <a:bodyPr wrap="none" anchor="ctr">
            <a:spAutoFit/>
          </a:bodyPr>
          <a:lstStyle/>
          <a:p>
            <a:endParaRPr lang="en-US"/>
          </a:p>
        </p:txBody>
      </p:sp>
      <p:sp>
        <p:nvSpPr>
          <p:cNvPr id="11268" name="Rectangle 6"/>
          <p:cNvSpPr>
            <a:spLocks noChangeArrowheads="1"/>
          </p:cNvSpPr>
          <p:nvPr/>
        </p:nvSpPr>
        <p:spPr bwMode="auto">
          <a:xfrm>
            <a:off x="0" y="3067050"/>
            <a:ext cx="9144000" cy="0"/>
          </a:xfrm>
          <a:prstGeom prst="rect">
            <a:avLst/>
          </a:prstGeom>
          <a:noFill/>
          <a:ln w="9525">
            <a:noFill/>
            <a:miter lim="800000"/>
            <a:headEnd/>
            <a:tailEnd/>
          </a:ln>
        </p:spPr>
        <p:txBody>
          <a:bodyPr wrap="none" anchor="ctr">
            <a:spAutoFit/>
          </a:bodyPr>
          <a:lstStyle/>
          <a:p>
            <a:endParaRPr lang="en-US"/>
          </a:p>
        </p:txBody>
      </p:sp>
      <p:sp>
        <p:nvSpPr>
          <p:cNvPr id="25714" name="Text Box 114"/>
          <p:cNvSpPr txBox="1">
            <a:spLocks noChangeArrowheads="1"/>
          </p:cNvSpPr>
          <p:nvPr/>
        </p:nvSpPr>
        <p:spPr bwMode="auto">
          <a:xfrm>
            <a:off x="619125" y="1279525"/>
            <a:ext cx="7831138" cy="473075"/>
          </a:xfrm>
          <a:prstGeom prst="rect">
            <a:avLst/>
          </a:prstGeom>
          <a:noFill/>
          <a:ln w="9525">
            <a:noFill/>
            <a:miter lim="800000"/>
            <a:headEnd/>
            <a:tailEnd/>
          </a:ln>
        </p:spPr>
        <p:txBody>
          <a:bodyPr/>
          <a:lstStyle/>
          <a:p>
            <a:pPr eaLnBrk="1" hangingPunct="1">
              <a:lnSpc>
                <a:spcPct val="90000"/>
              </a:lnSpc>
              <a:spcBef>
                <a:spcPct val="20000"/>
              </a:spcBef>
              <a:spcAft>
                <a:spcPct val="20000"/>
              </a:spcAft>
              <a:buClr>
                <a:srgbClr val="FFFFFF"/>
              </a:buClr>
              <a:tabLst>
                <a:tab pos="1257300" algn="l"/>
              </a:tabLst>
            </a:pPr>
            <a:r>
              <a:rPr lang="en-US" sz="2400" b="1">
                <a:solidFill>
                  <a:schemeClr val="folHlink"/>
                </a:solidFill>
              </a:rPr>
              <a:t>UNEMPLOYMENT</a:t>
            </a:r>
            <a:r>
              <a:rPr lang="en-US" sz="2400" b="1">
                <a:solidFill>
                  <a:srgbClr val="FFEB55"/>
                </a:solidFill>
              </a:rPr>
              <a:t>  Based on the table showing unemployment rates for various cities in Kansas, find a counterexample for the following statement. </a:t>
            </a:r>
            <a:r>
              <a:rPr lang="en-US" sz="2400" b="1" i="1">
                <a:solidFill>
                  <a:srgbClr val="FFEB55"/>
                </a:solidFill>
              </a:rPr>
              <a:t>The unemployment rate is highest in the cities with the most people.</a:t>
            </a:r>
            <a:endParaRPr lang="en-US" sz="2400" b="1">
              <a:solidFill>
                <a:srgbClr val="FFEB55"/>
              </a:solidFill>
            </a:endParaRPr>
          </a:p>
        </p:txBody>
      </p:sp>
      <p:graphicFrame>
        <p:nvGraphicFramePr>
          <p:cNvPr id="25785" name="Group 185"/>
          <p:cNvGraphicFramePr>
            <a:graphicFrameLocks noGrp="1"/>
          </p:cNvGraphicFramePr>
          <p:nvPr/>
        </p:nvGraphicFramePr>
        <p:xfrm>
          <a:off x="741363" y="3082925"/>
          <a:ext cx="6183312" cy="3169920"/>
        </p:xfrm>
        <a:graphic>
          <a:graphicData uri="http://schemas.openxmlformats.org/drawingml/2006/table">
            <a:tbl>
              <a:tblPr/>
              <a:tblGrid>
                <a:gridCol w="1995487"/>
                <a:gridCol w="2889250"/>
                <a:gridCol w="1298575"/>
              </a:tblGrid>
              <a:tr h="300038">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rgbClr val="FFEB55"/>
                          </a:solidFill>
                          <a:effectLst>
                            <a:outerShdw blurRad="38100" dist="38100" dir="2700000" algn="tl">
                              <a:srgbClr val="000000"/>
                            </a:outerShdw>
                          </a:effectLst>
                          <a:latin typeface="Garamond" pitchFamily="18" charset="0"/>
                          <a:cs typeface="Times New Roman" pitchFamily="18" charset="0"/>
                        </a:rPr>
                        <a:t>County</a:t>
                      </a:r>
                      <a:endParaRPr kumimoji="0" lang="en-US" sz="2000" b="0" i="0" u="none" strike="noStrike" cap="none" normalizeH="0" baseline="0" smtClean="0">
                        <a:ln>
                          <a:noFill/>
                        </a:ln>
                        <a:solidFill>
                          <a:srgbClr val="FFEB55"/>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rgbClr val="FFEB55"/>
                          </a:solidFill>
                          <a:effectLst>
                            <a:outerShdw blurRad="38100" dist="38100" dir="2700000" algn="tl">
                              <a:srgbClr val="000000"/>
                            </a:outerShdw>
                          </a:effectLst>
                          <a:latin typeface="Garamond" pitchFamily="18" charset="0"/>
                          <a:cs typeface="Times New Roman" pitchFamily="18" charset="0"/>
                        </a:rPr>
                        <a:t>Civilian Labor Force</a:t>
                      </a:r>
                      <a:endParaRPr kumimoji="0" lang="en-US" sz="2000" b="0" i="0" u="none" strike="noStrike" cap="none" normalizeH="0" baseline="0" smtClean="0">
                        <a:ln>
                          <a:noFill/>
                        </a:ln>
                        <a:solidFill>
                          <a:srgbClr val="FFEB55"/>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rgbClr val="FFEB55"/>
                          </a:solidFill>
                          <a:effectLst>
                            <a:outerShdw blurRad="38100" dist="38100" dir="2700000" algn="tl">
                              <a:srgbClr val="000000"/>
                            </a:outerShdw>
                          </a:effectLst>
                          <a:latin typeface="Garamond" pitchFamily="18" charset="0"/>
                        </a:rPr>
                        <a:t>Rate</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341313">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Times New Roman" pitchFamily="18" charset="0"/>
                        </a:rPr>
                        <a:t>Shawnee</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Times New Roman" pitchFamily="18" charset="0"/>
                        </a:rPr>
                        <a:t>90,254</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3.1%</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27463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Times New Roman" pitchFamily="18" charset="0"/>
                        </a:rPr>
                        <a:t>Jefferson</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Times New Roman" pitchFamily="18" charset="0"/>
                        </a:rPr>
                        <a:t>  9,937</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3.0%</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33178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Jackson</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8,915 </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2.8%</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304800">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Douglas</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55,730</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3.2%</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27463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Osage</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10,182</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4.0%</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32543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Wabaunsee</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  3,575</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3.0%</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r h="274638">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Times New Roman" pitchFamily="18" charset="0"/>
                        </a:rPr>
                        <a:t>Pottawatomie</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Times New Roman" pitchFamily="18" charset="0"/>
                        </a:rPr>
                        <a:t>11,025</a:t>
                      </a:r>
                      <a:endPar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20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2.1%</a:t>
                      </a:r>
                    </a:p>
                  </a:txBody>
                  <a:tcPr horzOverflow="overflow">
                    <a:lnL w="28575" cap="flat" cmpd="sng" algn="ctr">
                      <a:solidFill>
                        <a:srgbClr val="66CCFF"/>
                      </a:solidFill>
                      <a:prstDash val="solid"/>
                      <a:round/>
                      <a:headEnd type="none" w="med" len="med"/>
                      <a:tailEnd type="none" w="med" len="med"/>
                    </a:lnL>
                    <a:lnR w="28575" cap="flat" cmpd="sng" algn="ctr">
                      <a:solidFill>
                        <a:srgbClr val="66CCFF"/>
                      </a:solidFill>
                      <a:prstDash val="solid"/>
                      <a:round/>
                      <a:headEnd type="none" w="med" len="med"/>
                      <a:tailEnd type="none" w="med" len="med"/>
                    </a:lnR>
                    <a:lnT w="28575" cap="flat" cmpd="sng" algn="ctr">
                      <a:solidFill>
                        <a:srgbClr val="66CCFF"/>
                      </a:solidFill>
                      <a:prstDash val="solid"/>
                      <a:round/>
                      <a:headEnd type="none" w="med" len="med"/>
                      <a:tailEnd type="none" w="med" len="med"/>
                    </a:lnT>
                    <a:lnB w="28575" cap="flat" cmpd="sng" algn="ctr">
                      <a:solidFill>
                        <a:srgbClr val="66CCFF"/>
                      </a:solidFill>
                      <a:prstDash val="solid"/>
                      <a:round/>
                      <a:headEnd type="none" w="med" len="med"/>
                      <a:tailEnd type="none" w="med" len="med"/>
                    </a:lnB>
                    <a:lnTlToBr>
                      <a:noFill/>
                    </a:lnTlToBr>
                    <a:lnBlToTr>
                      <a:noFill/>
                    </a:lnBlToTr>
                    <a:solidFill>
                      <a:srgbClr val="003399">
                        <a:alpha val="50000"/>
                      </a:srgbClr>
                    </a:solidFill>
                  </a:tcPr>
                </a:tc>
              </a:tr>
            </a:tbl>
          </a:graphicData>
        </a:graphic>
      </p:graphicFrame>
      <p:sp>
        <p:nvSpPr>
          <p:cNvPr id="25786" name="Text Box 186"/>
          <p:cNvSpPr txBox="1">
            <a:spLocks noChangeArrowheads="1"/>
          </p:cNvSpPr>
          <p:nvPr/>
        </p:nvSpPr>
        <p:spPr bwMode="auto">
          <a:xfrm rot="-5400000">
            <a:off x="5541963" y="4627562"/>
            <a:ext cx="3111500" cy="365125"/>
          </a:xfrm>
          <a:prstGeom prst="rect">
            <a:avLst/>
          </a:prstGeom>
          <a:noFill/>
          <a:ln w="9525" algn="ctr">
            <a:noFill/>
            <a:miter lim="800000"/>
            <a:headEnd/>
            <a:tailEnd/>
          </a:ln>
        </p:spPr>
        <p:txBody>
          <a:bodyPr>
            <a:spAutoFit/>
          </a:bodyPr>
          <a:lstStyle/>
          <a:p>
            <a:pPr eaLnBrk="1" hangingPunct="1">
              <a:lnSpc>
                <a:spcPct val="90000"/>
              </a:lnSpc>
              <a:spcBef>
                <a:spcPct val="50000"/>
              </a:spcBef>
              <a:spcAft>
                <a:spcPct val="20000"/>
              </a:spcAft>
              <a:buClr>
                <a:srgbClr val="FFFFFF"/>
              </a:buClr>
            </a:pPr>
            <a:r>
              <a:rPr lang="en-US" sz="1000" b="1"/>
              <a:t>Source:</a:t>
            </a:r>
            <a:r>
              <a:rPr lang="en-US" sz="1000"/>
              <a:t> Labor Market Information Services–Kansas Department of Human Resources</a:t>
            </a:r>
            <a:endParaRPr lang="en-US" sz="1000" b="1"/>
          </a:p>
        </p:txBody>
      </p:sp>
      <p:sp>
        <p:nvSpPr>
          <p:cNvPr id="25787" name="Rectangle 187"/>
          <p:cNvSpPr>
            <a:spLocks noGrp="1" noRot="1" noChangeArrowheads="1"/>
          </p:cNvSpPr>
          <p:nvPr>
            <p:ph type="title"/>
          </p:nvPr>
        </p:nvSpPr>
        <p:spPr>
          <a:xfrm>
            <a:off x="473075" y="304800"/>
            <a:ext cx="8137525" cy="1431925"/>
          </a:xfrm>
        </p:spPr>
        <p:txBody>
          <a:bodyPr/>
          <a:lstStyle/>
          <a:p>
            <a:pPr algn="l" eaLnBrk="1" hangingPunct="1">
              <a:defRPr/>
            </a:pPr>
            <a:r>
              <a:rPr lang="en-US" smtClean="0"/>
              <a:t>Example 3:</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714"/>
                                        </p:tgtEl>
                                        <p:attrNameLst>
                                          <p:attrName>style.visibility</p:attrName>
                                        </p:attrNameLst>
                                      </p:cBhvr>
                                      <p:to>
                                        <p:strVal val="visible"/>
                                      </p:to>
                                    </p:set>
                                    <p:animEffect transition="in" filter="wipe(left)">
                                      <p:cBhvr>
                                        <p:cTn id="7" dur="500"/>
                                        <p:tgtEl>
                                          <p:spTgt spid="257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785"/>
                                        </p:tgtEl>
                                        <p:attrNameLst>
                                          <p:attrName>style.visibility</p:attrName>
                                        </p:attrNameLst>
                                      </p:cBhvr>
                                      <p:to>
                                        <p:strVal val="visible"/>
                                      </p:to>
                                    </p:set>
                                    <p:animEffect transition="in" filter="wipe(left)">
                                      <p:cBhvr>
                                        <p:cTn id="11" dur="500"/>
                                        <p:tgtEl>
                                          <p:spTgt spid="2578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5786"/>
                                        </p:tgtEl>
                                        <p:attrNameLst>
                                          <p:attrName>style.visibility</p:attrName>
                                        </p:attrNameLst>
                                      </p:cBhvr>
                                      <p:to>
                                        <p:strVal val="visible"/>
                                      </p:to>
                                    </p:set>
                                    <p:animEffect transition="in" filter="wipe(left)">
                                      <p:cBhvr>
                                        <p:cTn id="15" dur="500"/>
                                        <p:tgtEl>
                                          <p:spTgt spid="25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14" grpId="0"/>
      <p:bldP spid="25786" grpId="0"/>
    </p:bldLst>
  </p:timing>
</p:sld>
</file>

<file path=ppt/tags/tag1.xml><?xml version="1.0" encoding="utf-8"?>
<p:tagLst xmlns:a="http://schemas.openxmlformats.org/drawingml/2006/main" xmlns:r="http://schemas.openxmlformats.org/officeDocument/2006/relationships" xmlns:p="http://schemas.openxmlformats.org/presentationml/2006/main">
  <p:tag name="PICTUREPATH" val="P:\Algebra 1\graphics\equations\03-01"/>
</p:tagLst>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Orbit</Template>
  <TotalTime>11928</TotalTime>
  <Words>555</Words>
  <Application>Microsoft Office PowerPoint</Application>
  <PresentationFormat>On-screen Show (4:3)</PresentationFormat>
  <Paragraphs>91</Paragraphs>
  <Slides>12</Slides>
  <Notes>0</Notes>
  <HiddenSlides>0</HiddenSlides>
  <MMClips>0</MMClips>
  <ScaleCrop>false</ScaleCrop>
  <HeadingPairs>
    <vt:vector size="8" baseType="variant">
      <vt:variant>
        <vt:lpstr>Theme</vt:lpstr>
      </vt:variant>
      <vt:variant>
        <vt:i4>1</vt:i4>
      </vt:variant>
      <vt:variant>
        <vt:lpstr>Embedded OLE Servers</vt:lpstr>
      </vt:variant>
      <vt:variant>
        <vt:i4>1</vt:i4>
      </vt:variant>
      <vt:variant>
        <vt:lpstr>Slide Titles</vt:lpstr>
      </vt:variant>
      <vt:variant>
        <vt:i4>12</vt:i4>
      </vt:variant>
      <vt:variant>
        <vt:lpstr>Custom Shows</vt:lpstr>
      </vt:variant>
      <vt:variant>
        <vt:i4>10</vt:i4>
      </vt:variant>
    </vt:vector>
  </HeadingPairs>
  <TitlesOfParts>
    <vt:vector size="24" baseType="lpstr">
      <vt:lpstr>Stream</vt:lpstr>
      <vt:lpstr>Equation</vt:lpstr>
      <vt:lpstr>PowerPoint Presentation</vt:lpstr>
      <vt:lpstr>Objectives</vt:lpstr>
      <vt:lpstr>Making Conjectures</vt:lpstr>
      <vt:lpstr>Example 1:</vt:lpstr>
      <vt:lpstr>Your Turn:</vt:lpstr>
      <vt:lpstr>Example 2:</vt:lpstr>
      <vt:lpstr>Your Turn:</vt:lpstr>
      <vt:lpstr>Counterexamples</vt:lpstr>
      <vt:lpstr>Example 3:</vt:lpstr>
      <vt:lpstr>Example 3:</vt:lpstr>
      <vt:lpstr>Your Turn:</vt:lpstr>
      <vt:lpstr>Your Turn:</vt:lpstr>
      <vt:lpstr>transparency 1</vt:lpstr>
      <vt:lpstr>transparency 2</vt:lpstr>
      <vt:lpstr>transparency 3</vt:lpstr>
      <vt:lpstr>transparency 4</vt:lpstr>
      <vt:lpstr>transparency 5</vt:lpstr>
      <vt:lpstr>transparency 6</vt:lpstr>
      <vt:lpstr>transparency 7</vt:lpstr>
      <vt:lpstr>transparency 8</vt:lpstr>
      <vt:lpstr>transparency 9</vt:lpstr>
      <vt:lpstr>dotcom</vt:lpstr>
    </vt:vector>
  </TitlesOfParts>
  <Company>FSCreations,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Chalkboard</dc:title>
  <dc:subject>Geometry</dc:subject>
  <dc:creator>Glencoe/McGraw-Hill, Inc.</dc:creator>
  <cp:lastModifiedBy>chmorgan</cp:lastModifiedBy>
  <cp:revision>381</cp:revision>
  <dcterms:created xsi:type="dcterms:W3CDTF">2002-01-18T18:33:30Z</dcterms:created>
  <dcterms:modified xsi:type="dcterms:W3CDTF">2013-10-03T13:30:15Z</dcterms:modified>
</cp:coreProperties>
</file>